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39"/>
  </p:notesMasterIdLst>
  <p:handoutMasterIdLst>
    <p:handoutMasterId r:id="rId40"/>
  </p:handoutMasterIdLst>
  <p:sldIdLst>
    <p:sldId id="292" r:id="rId5"/>
    <p:sldId id="316" r:id="rId6"/>
    <p:sldId id="317" r:id="rId7"/>
    <p:sldId id="318" r:id="rId8"/>
    <p:sldId id="319" r:id="rId9"/>
    <p:sldId id="320" r:id="rId10"/>
    <p:sldId id="321" r:id="rId11"/>
    <p:sldId id="262" r:id="rId12"/>
    <p:sldId id="263" r:id="rId13"/>
    <p:sldId id="264" r:id="rId14"/>
    <p:sldId id="265" r:id="rId15"/>
    <p:sldId id="266" r:id="rId16"/>
    <p:sldId id="256" r:id="rId17"/>
    <p:sldId id="258" r:id="rId18"/>
    <p:sldId id="257" r:id="rId19"/>
    <p:sldId id="259" r:id="rId20"/>
    <p:sldId id="260" r:id="rId21"/>
    <p:sldId id="261" r:id="rId22"/>
    <p:sldId id="322" r:id="rId23"/>
    <p:sldId id="323" r:id="rId24"/>
    <p:sldId id="295" r:id="rId25"/>
    <p:sldId id="296" r:id="rId26"/>
    <p:sldId id="297" r:id="rId27"/>
    <p:sldId id="298" r:id="rId28"/>
    <p:sldId id="299" r:id="rId29"/>
    <p:sldId id="301" r:id="rId30"/>
    <p:sldId id="302" r:id="rId31"/>
    <p:sldId id="304" r:id="rId32"/>
    <p:sldId id="307" r:id="rId33"/>
    <p:sldId id="306" r:id="rId34"/>
    <p:sldId id="324" r:id="rId35"/>
    <p:sldId id="314" r:id="rId36"/>
    <p:sldId id="315" r:id="rId37"/>
    <p:sldId id="293" r:id="rId38"/>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4D81"/>
    <a:srgbClr val="9CCEC7"/>
    <a:srgbClr val="043D8F"/>
    <a:srgbClr val="76CAF3"/>
    <a:srgbClr val="1AE1F6"/>
    <a:srgbClr val="738AC3"/>
    <a:srgbClr val="B5C1DF"/>
    <a:srgbClr val="E98B0D"/>
    <a:srgbClr val="E2973C"/>
    <a:srgbClr val="9BD4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3" autoAdjust="0"/>
    <p:restoredTop sz="94639" autoAdjust="0"/>
  </p:normalViewPr>
  <p:slideViewPr>
    <p:cSldViewPr snapToGrid="0">
      <p:cViewPr varScale="1">
        <p:scale>
          <a:sx n="71" d="100"/>
          <a:sy n="71" d="100"/>
        </p:scale>
        <p:origin x="86" y="302"/>
      </p:cViewPr>
      <p:guideLst/>
    </p:cSldViewPr>
  </p:slideViewPr>
  <p:notesTextViewPr>
    <p:cViewPr>
      <p:scale>
        <a:sx n="1" d="1"/>
        <a:sy n="1" d="1"/>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lineChart>
        <c:grouping val="standard"/>
        <c:varyColors val="0"/>
        <c:ser>
          <c:idx val="0"/>
          <c:order val="0"/>
          <c:tx>
            <c:strRef>
              <c:f>Sheet1!$B$1</c:f>
              <c:strCache>
                <c:ptCount val="1"/>
                <c:pt idx="0">
                  <c:v>Δ costo</c:v>
                </c:pt>
              </c:strCache>
            </c:strRef>
          </c:tx>
          <c:spPr>
            <a:ln w="31750">
              <a:solidFill>
                <a:srgbClr val="4A66AC"/>
              </a:solidFill>
            </a:ln>
          </c:spPr>
          <c:cat>
            <c:strRef>
              <c:f>Sheet1!$A$2:$A$9</c:f>
              <c:strCache>
                <c:ptCount val="8"/>
                <c:pt idx="0">
                  <c:v>0</c:v>
                </c:pt>
                <c:pt idx="1">
                  <c:v>1.000</c:v>
                </c:pt>
                <c:pt idx="2">
                  <c:v>2.000</c:v>
                </c:pt>
                <c:pt idx="3">
                  <c:v>3.000</c:v>
                </c:pt>
                <c:pt idx="4">
                  <c:v>4.000</c:v>
                </c:pt>
                <c:pt idx="5">
                  <c:v>5.000</c:v>
                </c:pt>
                <c:pt idx="6">
                  <c:v>6.000</c:v>
                </c:pt>
                <c:pt idx="7">
                  <c:v>7.000</c:v>
                </c:pt>
              </c:strCache>
            </c:strRef>
          </c:cat>
          <c:val>
            <c:numRef>
              <c:f>Sheet1!$B$2:$B$9</c:f>
              <c:numCache>
                <c:formatCode>General</c:formatCode>
                <c:ptCount val="8"/>
                <c:pt idx="0">
                  <c:v>8558</c:v>
                </c:pt>
                <c:pt idx="1">
                  <c:v>5459</c:v>
                </c:pt>
                <c:pt idx="2">
                  <c:v>2361</c:v>
                </c:pt>
                <c:pt idx="3">
                  <c:v>-737</c:v>
                </c:pt>
                <c:pt idx="4">
                  <c:v>-3836</c:v>
                </c:pt>
                <c:pt idx="5">
                  <c:v>-6934</c:v>
                </c:pt>
                <c:pt idx="6">
                  <c:v>-10032</c:v>
                </c:pt>
                <c:pt idx="7">
                  <c:v>-13131</c:v>
                </c:pt>
              </c:numCache>
            </c:numRef>
          </c:val>
          <c:smooth val="0"/>
          <c:extLst>
            <c:ext xmlns:c16="http://schemas.microsoft.com/office/drawing/2014/chart" uri="{C3380CC4-5D6E-409C-BE32-E72D297353CC}">
              <c16:uniqueId val="{00000000-0617-8B45-BE1C-1EA76A6323D4}"/>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title>
          <c:tx>
            <c:rich>
              <a:bodyPr/>
              <a:lstStyle/>
              <a:p>
                <a:r>
                  <a:rPr lang="it-IT" sz="1000">
                    <a:solidFill>
                      <a:srgbClr val="555F73"/>
                    </a:solidFill>
                    <a:latin typeface="Calibri"/>
                  </a:rPr>
                  <a:t>Costo annuo del farmaco a carico del pagatore (€)</a:t>
                </a:r>
              </a:p>
            </c:rich>
          </c:tx>
          <c:overlay val="0"/>
        </c:title>
        <c:numFmt formatCode="General" sourceLinked="0"/>
        <c:majorTickMark val="out"/>
        <c:minorTickMark val="none"/>
        <c:tickLblPos val="low"/>
        <c:txPr>
          <a:bodyPr/>
          <a:lstStyle/>
          <a:p>
            <a:pPr>
              <a:defRPr sz="1000">
                <a:solidFill>
                  <a:srgbClr val="555F73"/>
                </a:solidFill>
                <a:latin typeface="Calibri"/>
              </a:defRPr>
            </a:pPr>
            <a:endParaRPr lang="it-IT"/>
          </a:p>
        </c:txPr>
        <c:crossAx val="2140495176"/>
        <c:crosses val="autoZero"/>
        <c:auto val="1"/>
        <c:lblAlgn val="ctr"/>
        <c:lblOffset val="100"/>
        <c:noMultiLvlLbl val="0"/>
      </c:catAx>
      <c:valAx>
        <c:axId val="2140495176"/>
        <c:scaling>
          <c:orientation val="minMax"/>
        </c:scaling>
        <c:delete val="0"/>
        <c:axPos val="l"/>
        <c:majorGridlines/>
        <c:title>
          <c:tx>
            <c:rich>
              <a:bodyPr/>
              <a:lstStyle/>
              <a:p>
                <a:r>
                  <a:rPr lang="el-GR" sz="1000">
                    <a:solidFill>
                      <a:srgbClr val="555F73"/>
                    </a:solidFill>
                    <a:latin typeface="Calibri"/>
                  </a:rPr>
                  <a:t>Δ </a:t>
                </a:r>
                <a:r>
                  <a:rPr lang="it-IT" sz="1000">
                    <a:solidFill>
                      <a:srgbClr val="555F73"/>
                    </a:solidFill>
                    <a:latin typeface="Calibri"/>
                  </a:rPr>
                  <a:t>costo per persona (€)</a:t>
                </a:r>
              </a:p>
            </c:rich>
          </c:tx>
          <c:overlay val="0"/>
        </c:title>
        <c:numFmt formatCode="General" sourceLinked="1"/>
        <c:majorTickMark val="out"/>
        <c:minorTickMark val="none"/>
        <c:tickLblPos val="low"/>
        <c:txPr>
          <a:bodyPr/>
          <a:lstStyle/>
          <a:p>
            <a:pPr>
              <a:defRPr sz="1000">
                <a:solidFill>
                  <a:srgbClr val="555F73"/>
                </a:solidFill>
                <a:latin typeface="Calibri"/>
              </a:defRPr>
            </a:pPr>
            <a:endParaRPr lang="it-IT"/>
          </a:p>
        </c:txPr>
        <c:crossAx val="21187917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6FC0A7B-6666-4F41-AD03-C74B76B10001}" type="datetime1">
              <a:rPr lang="it-IT" smtClean="0"/>
              <a:t>17/09/2026</a:t>
            </a:fld>
            <a:endParaRPr lang="it-IT" dirty="0"/>
          </a:p>
        </p:txBody>
      </p:sp>
      <p:sp>
        <p:nvSpPr>
          <p:cNvPr id="4" name="Segnaposto piè di pa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it-IT" smtClean="0"/>
              <a:t>‹N›</a:t>
            </a:fld>
            <a:endParaRPr lang="it-IT"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E367B-2E0B-461C-8280-86016408BD7C}" type="datetime1">
              <a:rPr lang="it-IT" smtClean="0"/>
              <a:pPr/>
              <a:t>17/09/2026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it-IT" noProof="0" smtClean="0"/>
              <a:t>‹N›</a:t>
            </a:fld>
            <a:endParaRPr lang="it-IT"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nuovo sito SICOB nasce per mettere in rete società scientifica, soci, centri e pazienti. È uno spazio in cui trovare informazioni affidabili e orientarsi nei percorsi di cura dell’obesità. La scienza incontra le persone: il patrimonio della società diventa un punto di accesso alla rete dei centri. Con circa 2.000 visite al giorno, rendere ogni contenuto facilmente fruibile è una responsabilità concreta. Non basta mettere online tante informazioni: devono essere facili da trovare, chiare da leggere e utili nel momento in cui servono.</a:t>
            </a:r>
          </a:p>
        </p:txBody>
      </p:sp>
      <p:sp>
        <p:nvSpPr>
          <p:cNvPr id="4" name="Segnaposto numero diapositiva 3"/>
          <p:cNvSpPr>
            <a:spLocks noGrp="1"/>
          </p:cNvSpPr>
          <p:nvPr>
            <p:ph type="sldNum" sz="quarter" idx="5"/>
          </p:nvPr>
        </p:nvSpPr>
        <p:spPr/>
        <p:txBody>
          <a:bodyPr/>
          <a:lstStyle/>
          <a:p>
            <a:fld id="{C1154200-E824-4D75-970E-7072CB96CE6C}" type="slidenum">
              <a:rPr lang="it-IT" smtClean="0"/>
              <a:t>13</a:t>
            </a:fld>
            <a:endParaRPr lang="it-IT"/>
          </a:p>
        </p:txBody>
      </p:sp>
    </p:spTree>
    <p:extLst>
      <p:ext uri="{BB962C8B-B14F-4D97-AF65-F5344CB8AC3E}">
        <p14:creationId xmlns:p14="http://schemas.microsoft.com/office/powerpoint/2010/main" val="1383582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Abbiamo organizzato il sito pensando alle domande reali delle persone: dove posso curarmi? Chi devo contattare? Come accedo al percorso? La ricerca per regione e le schede dei centri aiutano a trasformare una domanda in un contatto utile. Anche l’intelligenza artificiale rientra in questa visione: l’obiettivo è rendere i contenuti più comprensibili e reperibili anche attraverso i sistemi AI. </a:t>
            </a:r>
          </a:p>
          <a:p>
            <a:r>
              <a:rPr lang="it-IT" dirty="0"/>
              <a:t>Non promettiamo una presenza garantita nelle loro risposte né un posizionamento automatico. Lavoriamo per offrire informazioni ordinate, identificabili e aggiornate: una base importante per la ricerca digitale, 
</a:t>
            </a:r>
          </a:p>
        </p:txBody>
      </p:sp>
      <p:sp>
        <p:nvSpPr>
          <p:cNvPr id="4" name="Segnaposto numero diapositiva 3"/>
          <p:cNvSpPr>
            <a:spLocks noGrp="1"/>
          </p:cNvSpPr>
          <p:nvPr>
            <p:ph type="sldNum" sz="quarter" idx="5"/>
          </p:nvPr>
        </p:nvSpPr>
        <p:spPr/>
        <p:txBody>
          <a:bodyPr/>
          <a:lstStyle/>
          <a:p>
            <a:fld id="{C1154200-E824-4D75-970E-7072CB96CE6C}" type="slidenum">
              <a:rPr lang="it-IT" smtClean="0"/>
              <a:t>14</a:t>
            </a:fld>
            <a:endParaRPr lang="it-IT"/>
          </a:p>
        </p:txBody>
      </p:sp>
    </p:spTree>
    <p:extLst>
      <p:ext uri="{BB962C8B-B14F-4D97-AF65-F5344CB8AC3E}">
        <p14:creationId xmlns:p14="http://schemas.microsoft.com/office/powerpoint/2010/main" val="2931988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Ogni centro ha uno spazio dedicato per presentarsi all’interno della rete SICOB. La scheda rende visibili la struttura, i contatti, la classificazione, le certificazioni disponibili e i professionisti associati, quando presenti. È una porta di ingresso concreta: il paziente può capire dove rivolgersi e come compiere il primo passo. Le pagine personali valorizzano anche i professionisti, dando un volto alle competenze. Il contributo dei soci è essenziale per mantenere aggiornati i dati e arricchire il racconto delle attività. La completezza delle informazioni può variare da centro a centro.
</a:t>
            </a:r>
          </a:p>
        </p:txBody>
      </p:sp>
      <p:sp>
        <p:nvSpPr>
          <p:cNvPr id="4" name="Segnaposto numero diapositiva 3"/>
          <p:cNvSpPr>
            <a:spLocks noGrp="1"/>
          </p:cNvSpPr>
          <p:nvPr>
            <p:ph type="sldNum" sz="quarter" idx="5"/>
          </p:nvPr>
        </p:nvSpPr>
        <p:spPr/>
        <p:txBody>
          <a:bodyPr/>
          <a:lstStyle/>
          <a:p>
            <a:fld id="{C1154200-E824-4D75-970E-7072CB96CE6C}" type="slidenum">
              <a:rPr lang="it-IT" smtClean="0"/>
              <a:t>15</a:t>
            </a:fld>
            <a:endParaRPr lang="it-IT"/>
          </a:p>
        </p:txBody>
      </p:sp>
    </p:spTree>
    <p:extLst>
      <p:ext uri="{BB962C8B-B14F-4D97-AF65-F5344CB8AC3E}">
        <p14:creationId xmlns:p14="http://schemas.microsoft.com/office/powerpoint/2010/main" val="3583406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Le pagine per i pazienti accompagnano il percorso, dai primi dubbi ai controlli nel tempo. Le domande frequenti aiutano a preparare il confronto con il centro. I consensi informati 2026 e le schede informative offrono materiali da leggere con calma e discutere con l’équipe. Qui il messaggio è forte: il consenso è un percorso di comprensione, non una semplice firma. I documenti attuali sono distinti dall’archivio storico. L’informazione online sostiene il dialogo clinico e una scelta consapevole; non sostituisce la valutazione individuale.
</a:t>
            </a:r>
          </a:p>
        </p:txBody>
      </p:sp>
      <p:sp>
        <p:nvSpPr>
          <p:cNvPr id="4" name="Segnaposto numero diapositiva 3"/>
          <p:cNvSpPr>
            <a:spLocks noGrp="1"/>
          </p:cNvSpPr>
          <p:nvPr>
            <p:ph type="sldNum" sz="quarter" idx="5"/>
          </p:nvPr>
        </p:nvSpPr>
        <p:spPr/>
        <p:txBody>
          <a:bodyPr/>
          <a:lstStyle/>
          <a:p>
            <a:fld id="{C1154200-E824-4D75-970E-7072CB96CE6C}" type="slidenum">
              <a:rPr lang="it-IT" smtClean="0"/>
              <a:t>16</a:t>
            </a:fld>
            <a:endParaRPr lang="it-IT"/>
          </a:p>
        </p:txBody>
      </p:sp>
    </p:spTree>
    <p:extLst>
      <p:ext uri="{BB962C8B-B14F-4D97-AF65-F5344CB8AC3E}">
        <p14:creationId xmlns:p14="http://schemas.microsoft.com/office/powerpoint/2010/main" val="1521854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sito valorizza il patrimonio scientifico SICOB. Le linee guida hanno una pagina dedicata, con documenti ufficiali, anno di pubblicazione e collegamenti alle schede dell’Istituto Superiore di Sanità per le edizioni recenti. In parallelo, SICOB Informa, le newsletter, la rassegna stampa e gli aggiornamenti sulla sanità costruiscono una raccolta che resta consultabile nel tempo. Non soltanto una notizia che passa, ma conoscenza che si può ritrovare. Abbiamo messo a disposizione molti contenuti: il valore sta anche nell’organizzarli e renderli fruibili, per i professionisti e per chi cerca informazioni.
</a:t>
            </a:r>
          </a:p>
        </p:txBody>
      </p:sp>
      <p:sp>
        <p:nvSpPr>
          <p:cNvPr id="4" name="Segnaposto numero diapositiva 3"/>
          <p:cNvSpPr>
            <a:spLocks noGrp="1"/>
          </p:cNvSpPr>
          <p:nvPr>
            <p:ph type="sldNum" sz="quarter" idx="5"/>
          </p:nvPr>
        </p:nvSpPr>
        <p:spPr/>
        <p:txBody>
          <a:bodyPr/>
          <a:lstStyle/>
          <a:p>
            <a:fld id="{C1154200-E824-4D75-970E-7072CB96CE6C}" type="slidenum">
              <a:rPr lang="it-IT" smtClean="0"/>
              <a:t>17</a:t>
            </a:fld>
            <a:endParaRPr lang="it-IT"/>
          </a:p>
        </p:txBody>
      </p:sp>
    </p:spTree>
    <p:extLst>
      <p:ext uri="{BB962C8B-B14F-4D97-AF65-F5344CB8AC3E}">
        <p14:creationId xmlns:p14="http://schemas.microsoft.com/office/powerpoint/2010/main" val="979693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Questo ecosistema cresce con la partecipazione dei soci. Più i centri contribuiscono con informazioni aggiornate, più il sito diventa utile per chi cerca risposte. Le pagine dei centri e dei professionisti danno visibilità alla rete; gli archivi permettono di ritrovare gli aggiornamenti. Il prossimo sviluppo annunciato è una biblioteca di materiali scaricabili: una risorsa per raccogliere e condividere i contenuti disponibili</a:t>
            </a:r>
            <a:r>
              <a:rPr lang="it-IT"/>
              <a:t>. Il </a:t>
            </a:r>
            <a:r>
              <a:rPr lang="it-IT" dirty="0"/>
              <a:t>nostro obiettivo resta semplice: contenuti facili da trovare, chiari da leggere e utili da consultare, anche da smartphone. Un sito che non si limita a mostrare SICOB, ma mette SICOB in relazione con le persone.
</a:t>
            </a:r>
          </a:p>
        </p:txBody>
      </p:sp>
      <p:sp>
        <p:nvSpPr>
          <p:cNvPr id="4" name="Segnaposto numero diapositiva 3"/>
          <p:cNvSpPr>
            <a:spLocks noGrp="1"/>
          </p:cNvSpPr>
          <p:nvPr>
            <p:ph type="sldNum" sz="quarter" idx="5"/>
          </p:nvPr>
        </p:nvSpPr>
        <p:spPr/>
        <p:txBody>
          <a:bodyPr/>
          <a:lstStyle/>
          <a:p>
            <a:fld id="{C1154200-E824-4D75-970E-7072CB96CE6C}" type="slidenum">
              <a:rPr lang="it-IT" smtClean="0"/>
              <a:t>18</a:t>
            </a:fld>
            <a:endParaRPr lang="it-IT"/>
          </a:p>
        </p:txBody>
      </p:sp>
    </p:spTree>
    <p:extLst>
      <p:ext uri="{BB962C8B-B14F-4D97-AF65-F5344CB8AC3E}">
        <p14:creationId xmlns:p14="http://schemas.microsoft.com/office/powerpoint/2010/main" val="460027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Apertura: "Presento una valutazione costo-utilità della sleeve gastrectomy rispetto alla farmacoterapia incretinica nella popolazione italiana candidata alla chirurgia. Rispetto all'abstract, i risultati economici sono letti separatamente per pagatore, perché in Italia i due trattamenti non li paga lo stesso soggetto." Detta subito, questa frase disinnesca l'obiezione principale.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secondi. Il riferimento italiano è Lucchese 2017: coorte di 41 anni con BMI 46, chirurgia dominante sulla vita intera, ma con comparatore la terapia medica pre-incretine.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 minuto. Due scelte metodologiche forti: la persistenza è modellata esplicitamente, e costo ed effetto del farmaco cadono insieme quando si sospende.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chiave, un minuto pieno: giustifica tutto il resto e protegge dall'obiezione "quei soldi il Servizio sanitario non li spende".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Dire subito che la taratura per genere della mortalità la portate voi. Il messaggio: il segno del beneficio non dipende da nessuna delle assunzioni discusse.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 leggere come una sottrazione: il SSN spende 8.557 in più, la persona ne risparmia circa 20.000, il saldo resta negativo di circa 11.700. Il numero da pronunciare è 5.100 euro per QALY.</a:t>
            </a:r>
          </a:p>
          <a:p>
            <a:endParaRPr/>
          </a:p>
          <a:p>
            <a:r>
              <a:t>Terza riga della tabella, se chiedono da dove viene l'intervallo: mix 50/50 semaglutide-tirzepatide ai prezzi al pubblico per confezione. Estremo basso € 3.856 = semaglutide 1,0 mg (Milani, mediana) + tirzepatide 5 mg. Estremo alto € 4.193 = semaglutide pesata sulla distribuzione di dose a 6 mesi di FLEX-SEMA (dose finale media 1,58 mg) + tirzepatide 5 mg. Il saldo si ottiene sempre come 8.557 meno la spesa privata evitata.</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retta rende visibile che tutta la discussione economica è una discussione sul prezzo e su chi lo paga. È anche la parte che invecchia meno.</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Messaggio: il risultato non dipende da un parametro fragile, ma da un fenomeno clinico noto, la persistenza in terapia.</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 minuto e mezzo. Presentare i limiti con i numeri è ciò che distingue una presentazione difendibile da una vendita.</a:t>
            </a:r>
          </a:p>
          <a:p>
            <a:endParaRPr/>
          </a:p>
          <a:p>
            <a:r>
              <a:t>Primo punto, se chiedono i dettagli (nota di Paolo Li Donni): il modello attuale sottostima la speranza di vita di 2,42 anni (39,76 anni nel modello contro 42,18 ISTAT). La versione con taratura della mortalità per genere lascia ancora circa mezzo anno di scarto nella coorte maschile, che va ancora calibrata. Con quel modello il guadagno scende a 1,45–1,49 QALY (−13%) e, per il SSN, il costo per QALY passa da circa € 5.100 a circa € 5.900. La chirurgia resta dominante nella lettura del manoscritto (SSN + persona).</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Quattro frasi, non di più. Se il tempo stringe, le prime due bastano.</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Chiude il corpo della presentazione. La frase finale evita che il lavoro venga letto come una posizione contro i farmaci.</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17/09/2026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67270058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4653265" y="0"/>
            <a:ext cx="139933"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17/09/2026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9CCEC7"/>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577160" y="3841"/>
            <a:ext cx="139933"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246" y="0"/>
            <a:ext cx="4800406" cy="6858000"/>
          </a:xfrm>
          <a:prstGeom prst="rect">
            <a:avLst/>
          </a:prstGeom>
        </p:spPr>
      </p:pic>
    </p:spTree>
    <p:extLst>
      <p:ext uri="{BB962C8B-B14F-4D97-AF65-F5344CB8AC3E}">
        <p14:creationId xmlns:p14="http://schemas.microsoft.com/office/powerpoint/2010/main" val="6639385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01827843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596984262"/>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76648970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17/09/2026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38797289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17/09/2026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959412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17/09/2026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8001303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301050731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17/09/2026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8920835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17/09/2026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26508271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17/09/2026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18128292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17/09/2026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95430553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1751046528"/>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76760285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4012771598"/>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17/09/2026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9861624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17/09/2026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598695638"/>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55604090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17/09/2026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94068797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618545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17/09/2026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 id="2147483728" r:id="rId21"/>
  </p:sldLayoutIdLst>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6258560" y="2487552"/>
            <a:ext cx="5676364" cy="1456626"/>
          </a:xfrm>
        </p:spPr>
        <p:txBody>
          <a:bodyPr/>
          <a:lstStyle/>
          <a:p>
            <a:r>
              <a:rPr lang="it-IT" sz="3600" dirty="0"/>
              <a:t>Assemblea SICOB</a:t>
            </a:r>
            <a:br>
              <a:rPr lang="it-IT" dirty="0"/>
            </a:br>
            <a:r>
              <a:rPr lang="it-IT" sz="2400" dirty="0"/>
              <a:t>17.09.2026</a:t>
            </a:r>
          </a:p>
        </p:txBody>
      </p:sp>
    </p:spTree>
    <p:extLst>
      <p:ext uri="{BB962C8B-B14F-4D97-AF65-F5344CB8AC3E}">
        <p14:creationId xmlns:p14="http://schemas.microsoft.com/office/powerpoint/2010/main" val="4711504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762731" y="521900"/>
            <a:ext cx="4111270" cy="5814200"/>
          </a:xfrm>
          <a:prstGeom prst="rect">
            <a:avLst/>
          </a:prstGeom>
        </p:spPr>
      </p:pic>
      <p:sp>
        <p:nvSpPr>
          <p:cNvPr id="3" name="CasellaDiTesto 2">
            <a:extLst>
              <a:ext uri="{FF2B5EF4-FFF2-40B4-BE49-F238E27FC236}">
                <a16:creationId xmlns:a16="http://schemas.microsoft.com/office/drawing/2014/main" id="{9C4F6593-B9B2-E6AD-1045-7F8357F9A3A7}"/>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A2CD566B-C2FB-8AAB-C16B-C08FECF47C23}"/>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73534634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955538" y="731703"/>
            <a:ext cx="4066140" cy="5750377"/>
          </a:xfrm>
          <a:prstGeom prst="rect">
            <a:avLst/>
          </a:prstGeom>
        </p:spPr>
      </p:pic>
      <p:sp>
        <p:nvSpPr>
          <p:cNvPr id="3" name="CasellaDiTesto 2">
            <a:extLst>
              <a:ext uri="{FF2B5EF4-FFF2-40B4-BE49-F238E27FC236}">
                <a16:creationId xmlns:a16="http://schemas.microsoft.com/office/drawing/2014/main" id="{4E980022-0BC7-53E5-7096-6F6372120EEC}"/>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68DF3AA6-7611-FDBE-7420-220F5F4A9FCC}"/>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151147034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671291" y="254183"/>
            <a:ext cx="4355110" cy="6159041"/>
          </a:xfrm>
          <a:prstGeom prst="rect">
            <a:avLst/>
          </a:prstGeom>
        </p:spPr>
      </p:pic>
      <p:sp>
        <p:nvSpPr>
          <p:cNvPr id="3" name="CasellaDiTesto 2">
            <a:extLst>
              <a:ext uri="{FF2B5EF4-FFF2-40B4-BE49-F238E27FC236}">
                <a16:creationId xmlns:a16="http://schemas.microsoft.com/office/drawing/2014/main" id="{2121E0D6-B7EC-D50D-A427-BB4F717AF3DC}"/>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BE10407F-5FB4-F38A-D9B6-32D837F61ECF}"/>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124511755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671057" y="183"/>
            <a:ext cx="4849419" cy="6858098"/>
          </a:xfrm>
          <a:prstGeom prst="rect">
            <a:avLst/>
          </a:prstGeom>
        </p:spPr>
      </p:pic>
      <p:sp>
        <p:nvSpPr>
          <p:cNvPr id="3" name="CasellaDiTesto 2">
            <a:extLst>
              <a:ext uri="{FF2B5EF4-FFF2-40B4-BE49-F238E27FC236}">
                <a16:creationId xmlns:a16="http://schemas.microsoft.com/office/drawing/2014/main" id="{0C288C28-FB97-4F17-0684-BDF6FA851F9C}"/>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462E9376-38CB-865C-FC63-F2F3A9DBB7B6}"/>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138873792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752338" y="660583"/>
            <a:ext cx="4252930" cy="6014537"/>
          </a:xfrm>
          <a:prstGeom prst="rect">
            <a:avLst/>
          </a:prstGeom>
        </p:spPr>
      </p:pic>
      <p:sp>
        <p:nvSpPr>
          <p:cNvPr id="3" name="CasellaDiTesto 2">
            <a:extLst>
              <a:ext uri="{FF2B5EF4-FFF2-40B4-BE49-F238E27FC236}">
                <a16:creationId xmlns:a16="http://schemas.microsoft.com/office/drawing/2014/main" id="{6BAD41EE-2B71-FBDA-638F-EA07FA244FD2}"/>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4CEBB1F6-4D13-AEDB-B0BB-E67D8C5A99C8}"/>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106055867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671291" y="471610"/>
            <a:ext cx="4182390" cy="5914779"/>
          </a:xfrm>
          <a:prstGeom prst="rect">
            <a:avLst/>
          </a:prstGeom>
        </p:spPr>
      </p:pic>
      <p:sp>
        <p:nvSpPr>
          <p:cNvPr id="3" name="CasellaDiTesto 2">
            <a:extLst>
              <a:ext uri="{FF2B5EF4-FFF2-40B4-BE49-F238E27FC236}">
                <a16:creationId xmlns:a16="http://schemas.microsoft.com/office/drawing/2014/main" id="{081D6E7C-388D-F93C-E27A-88E6FD4AE214}"/>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C62EC251-8A0C-460B-15F1-24C8D7CA30BC}"/>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70509556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853937" y="752023"/>
            <a:ext cx="4182623" cy="5915108"/>
          </a:xfrm>
          <a:prstGeom prst="rect">
            <a:avLst/>
          </a:prstGeom>
        </p:spPr>
      </p:pic>
      <p:sp>
        <p:nvSpPr>
          <p:cNvPr id="3" name="CasellaDiTesto 2">
            <a:extLst>
              <a:ext uri="{FF2B5EF4-FFF2-40B4-BE49-F238E27FC236}">
                <a16:creationId xmlns:a16="http://schemas.microsoft.com/office/drawing/2014/main" id="{17AF4E04-B316-4493-B8B4-6ECBC8BF29A2}"/>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8B3619E2-48F7-DF92-7C16-4D7DFA1B5264}"/>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714298238"/>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996177" y="833303"/>
            <a:ext cx="3965561" cy="5608137"/>
          </a:xfrm>
          <a:prstGeom prst="rect">
            <a:avLst/>
          </a:prstGeom>
        </p:spPr>
      </p:pic>
      <p:sp>
        <p:nvSpPr>
          <p:cNvPr id="3" name="CasellaDiTesto 2">
            <a:extLst>
              <a:ext uri="{FF2B5EF4-FFF2-40B4-BE49-F238E27FC236}">
                <a16:creationId xmlns:a16="http://schemas.microsoft.com/office/drawing/2014/main" id="{09E12664-E533-6981-E08E-26D454837888}"/>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3700488F-B66F-898F-6F82-7A4070EB0119}"/>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97870859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722090" y="701223"/>
            <a:ext cx="4173903" cy="5902777"/>
          </a:xfrm>
          <a:prstGeom prst="rect">
            <a:avLst/>
          </a:prstGeom>
        </p:spPr>
      </p:pic>
      <p:sp>
        <p:nvSpPr>
          <p:cNvPr id="3" name="CasellaDiTesto 2">
            <a:extLst>
              <a:ext uri="{FF2B5EF4-FFF2-40B4-BE49-F238E27FC236}">
                <a16:creationId xmlns:a16="http://schemas.microsoft.com/office/drawing/2014/main" id="{0E2620E7-FDDE-4413-7C9B-3293787857E7}"/>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3FF38ACE-DAE7-24BB-006C-13FA14AE514B}"/>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825795139"/>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3975857" y="1026343"/>
            <a:ext cx="3918463" cy="5541530"/>
          </a:xfrm>
          <a:prstGeom prst="rect">
            <a:avLst/>
          </a:prstGeom>
        </p:spPr>
      </p:pic>
      <p:sp>
        <p:nvSpPr>
          <p:cNvPr id="3" name="CasellaDiTesto 2">
            <a:extLst>
              <a:ext uri="{FF2B5EF4-FFF2-40B4-BE49-F238E27FC236}">
                <a16:creationId xmlns:a16="http://schemas.microsoft.com/office/drawing/2014/main" id="{99E5BD6A-F687-721B-0419-C09771186CB0}"/>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C16B9169-9302-A239-A948-3FCE19789A58}"/>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19135411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p:blipFill>
        <p:spPr>
          <a:xfrm>
            <a:off x="4006337" y="1016183"/>
            <a:ext cx="3898143" cy="5512794"/>
          </a:xfrm>
          <a:prstGeom prst="rect">
            <a:avLst/>
          </a:prstGeom>
        </p:spPr>
      </p:pic>
      <p:sp>
        <p:nvSpPr>
          <p:cNvPr id="3" name="CasellaDiTesto 2">
            <a:extLst>
              <a:ext uri="{FF2B5EF4-FFF2-40B4-BE49-F238E27FC236}">
                <a16:creationId xmlns:a16="http://schemas.microsoft.com/office/drawing/2014/main" id="{C16EEF0D-CC83-243E-E852-58834529990A}"/>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
        <p:nvSpPr>
          <p:cNvPr id="4" name="CasellaDiTesto 3">
            <a:extLst>
              <a:ext uri="{FF2B5EF4-FFF2-40B4-BE49-F238E27FC236}">
                <a16:creationId xmlns:a16="http://schemas.microsoft.com/office/drawing/2014/main" id="{49E7A10E-DCF5-775B-6504-B7AA2AEC8E31}"/>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Tree>
    <p:extLst>
      <p:ext uri="{BB962C8B-B14F-4D97-AF65-F5344CB8AC3E}">
        <p14:creationId xmlns:p14="http://schemas.microsoft.com/office/powerpoint/2010/main" val="150346157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6E61307-4922-2F11-7232-97A47EAA1DB4}"/>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chemeClr val="tx2"/>
                </a:solidFill>
                <a:latin typeface="Aptos" panose="020B0004020202020204" pitchFamily="34" charset="0"/>
              </a:rPr>
              <a:t>SICOB / SCIENCE, CARE, INNOVATION</a:t>
            </a:r>
          </a:p>
        </p:txBody>
      </p:sp>
      <p:sp>
        <p:nvSpPr>
          <p:cNvPr id="5" name="CasellaDiTesto 4">
            <a:extLst>
              <a:ext uri="{FF2B5EF4-FFF2-40B4-BE49-F238E27FC236}">
                <a16:creationId xmlns:a16="http://schemas.microsoft.com/office/drawing/2014/main" id="{06770483-2C32-F0CC-114C-4D5F54973D0C}"/>
              </a:ext>
            </a:extLst>
          </p:cNvPr>
          <p:cNvSpPr txBox="1"/>
          <p:nvPr/>
        </p:nvSpPr>
        <p:spPr>
          <a:xfrm>
            <a:off x="482600" y="914400"/>
            <a:ext cx="4635500" cy="276999"/>
          </a:xfrm>
          <a:prstGeom prst="rect">
            <a:avLst/>
          </a:prstGeom>
          <a:noFill/>
        </p:spPr>
        <p:txBody>
          <a:bodyPr vert="horz" wrap="square" lIns="0" tIns="0" rIns="0" bIns="0" rtlCol="0">
            <a:noAutofit/>
          </a:bodyPr>
          <a:lstStyle/>
          <a:p>
            <a:r>
              <a:rPr lang="it-IT" sz="3000" b="1" dirty="0">
                <a:solidFill>
                  <a:srgbClr val="002060"/>
                </a:solidFill>
                <a:latin typeface="Aptos" panose="020B0004020202020204" pitchFamily="34" charset="0"/>
              </a:rPr>
              <a:t>Il nuovo ecosistema
digitale SICOB</a:t>
            </a:r>
          </a:p>
        </p:txBody>
      </p:sp>
      <p:sp>
        <p:nvSpPr>
          <p:cNvPr id="15" name="CasellaDiTesto 14">
            <a:extLst>
              <a:ext uri="{FF2B5EF4-FFF2-40B4-BE49-F238E27FC236}">
                <a16:creationId xmlns:a16="http://schemas.microsoft.com/office/drawing/2014/main" id="{3244D320-703D-FF73-AA18-ADD0CDC0790E}"/>
              </a:ext>
            </a:extLst>
          </p:cNvPr>
          <p:cNvSpPr txBox="1"/>
          <p:nvPr/>
        </p:nvSpPr>
        <p:spPr>
          <a:xfrm>
            <a:off x="482600" y="2743200"/>
            <a:ext cx="4381500" cy="276999"/>
          </a:xfrm>
          <a:prstGeom prst="rect">
            <a:avLst/>
          </a:prstGeom>
          <a:noFill/>
        </p:spPr>
        <p:txBody>
          <a:bodyPr vert="horz" wrap="square" lIns="0" tIns="0" rIns="0" bIns="0" rtlCol="0">
            <a:noAutofit/>
          </a:bodyPr>
          <a:lstStyle/>
          <a:p>
            <a:r>
              <a:rPr lang="it-IT" dirty="0">
                <a:solidFill>
                  <a:srgbClr val="002060"/>
                </a:solidFill>
                <a:latin typeface="Aptos" panose="020B0004020202020204" pitchFamily="34" charset="0"/>
              </a:rPr>
              <a:t>Società scientifica, soci, centri e pazienti: una rete che orienta verso informazioni e percorsi di cura.</a:t>
            </a:r>
          </a:p>
        </p:txBody>
      </p:sp>
      <p:sp>
        <p:nvSpPr>
          <p:cNvPr id="16" name="CasellaDiTesto 15">
            <a:extLst>
              <a:ext uri="{FF2B5EF4-FFF2-40B4-BE49-F238E27FC236}">
                <a16:creationId xmlns:a16="http://schemas.microsoft.com/office/drawing/2014/main" id="{CED7FD18-D163-3DF9-17DF-3F5C7CDFE060}"/>
              </a:ext>
            </a:extLst>
          </p:cNvPr>
          <p:cNvSpPr txBox="1"/>
          <p:nvPr/>
        </p:nvSpPr>
        <p:spPr>
          <a:xfrm>
            <a:off x="482600" y="4991100"/>
            <a:ext cx="4445000" cy="276999"/>
          </a:xfrm>
          <a:prstGeom prst="rect">
            <a:avLst/>
          </a:prstGeom>
          <a:noFill/>
        </p:spPr>
        <p:txBody>
          <a:bodyPr vert="horz" wrap="square" lIns="0" tIns="0" rIns="0" bIns="0" rtlCol="0">
            <a:noAutofit/>
          </a:bodyPr>
          <a:lstStyle/>
          <a:p>
            <a:r>
              <a:rPr lang="it-IT" sz="2200" b="1" dirty="0">
                <a:solidFill>
                  <a:srgbClr val="002060"/>
                </a:solidFill>
                <a:latin typeface="Aptos" panose="020B0004020202020204" pitchFamily="34" charset="0"/>
              </a:rPr>
              <a:t>Circa 2.000 visite al giorno</a:t>
            </a:r>
          </a:p>
        </p:txBody>
      </p:sp>
      <p:pic>
        <p:nvPicPr>
          <p:cNvPr id="19" name="Immagine 18">
            <a:extLst>
              <a:ext uri="{FF2B5EF4-FFF2-40B4-BE49-F238E27FC236}">
                <a16:creationId xmlns:a16="http://schemas.microsoft.com/office/drawing/2014/main" id="{9BD9FE34-3F8C-4AF2-6A78-3CCA2F32F82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176593" y="685800"/>
            <a:ext cx="6525115" cy="5435600"/>
          </a:xfrm>
          <a:prstGeom prst="rect">
            <a:avLst/>
          </a:prstGeom>
        </p:spPr>
      </p:pic>
      <p:sp>
        <p:nvSpPr>
          <p:cNvPr id="20" name="CasellaDiTesto 19">
            <a:extLst>
              <a:ext uri="{FF2B5EF4-FFF2-40B4-BE49-F238E27FC236}">
                <a16:creationId xmlns:a16="http://schemas.microsoft.com/office/drawing/2014/main" id="{A4FE3E37-353E-D42B-C4E3-33F3AF08AC5D}"/>
              </a:ext>
            </a:extLst>
          </p:cNvPr>
          <p:cNvSpPr txBox="1"/>
          <p:nvPr/>
        </p:nvSpPr>
        <p:spPr>
          <a:xfrm>
            <a:off x="5168900" y="6223000"/>
            <a:ext cx="6540500" cy="276999"/>
          </a:xfrm>
          <a:prstGeom prst="rect">
            <a:avLst/>
          </a:prstGeom>
          <a:noFill/>
        </p:spPr>
        <p:txBody>
          <a:bodyPr vert="horz" wrap="square" lIns="0" tIns="0" rIns="0" bIns="0" rtlCol="0">
            <a:noAutofit/>
          </a:bodyPr>
          <a:lstStyle/>
          <a:p>
            <a:r>
              <a:rPr lang="it-IT" sz="1100" dirty="0">
                <a:solidFill>
                  <a:srgbClr val="D6DEDE"/>
                </a:solidFill>
                <a:latin typeface="Aptos" panose="020B0004020202020204" pitchFamily="34" charset="0"/>
              </a:rPr>
              <a:t>Homepage SICOB</a:t>
            </a:r>
          </a:p>
        </p:txBody>
      </p:sp>
      <p:sp>
        <p:nvSpPr>
          <p:cNvPr id="21" name="CasellaDiTesto 20">
            <a:extLst>
              <a:ext uri="{FF2B5EF4-FFF2-40B4-BE49-F238E27FC236}">
                <a16:creationId xmlns:a16="http://schemas.microsoft.com/office/drawing/2014/main" id="{9D75FEAC-3DD7-A02D-7D35-C4D3E2C62923}"/>
              </a:ext>
            </a:extLst>
          </p:cNvPr>
          <p:cNvSpPr txBox="1"/>
          <p:nvPr/>
        </p:nvSpPr>
        <p:spPr>
          <a:xfrm>
            <a:off x="482600" y="6477000"/>
            <a:ext cx="635000" cy="276999"/>
          </a:xfrm>
          <a:prstGeom prst="rect">
            <a:avLst/>
          </a:prstGeom>
          <a:noFill/>
        </p:spPr>
        <p:txBody>
          <a:bodyPr vert="horz" wrap="square" lIns="0" tIns="0" rIns="0" bIns="0" rtlCol="0">
            <a:noAutofit/>
          </a:bodyPr>
          <a:lstStyle/>
          <a:p>
            <a:r>
              <a:rPr lang="it-IT" sz="1000">
                <a:solidFill>
                  <a:srgbClr val="D6DEDE"/>
                </a:solidFill>
                <a:latin typeface="Aptos" panose="020B0004020202020204" pitchFamily="34" charset="0"/>
              </a:rPr>
              <a:t>01</a:t>
            </a:r>
          </a:p>
        </p:txBody>
      </p:sp>
      <p:sp>
        <p:nvSpPr>
          <p:cNvPr id="3" name="CasellaDiTesto 2">
            <a:extLst>
              <a:ext uri="{FF2B5EF4-FFF2-40B4-BE49-F238E27FC236}">
                <a16:creationId xmlns:a16="http://schemas.microsoft.com/office/drawing/2014/main" id="{C22A55EA-4345-F2A2-9ACA-7596E8A45965}"/>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165094688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03B6A6C-ABCE-236E-032D-08BBA5A049C1}"/>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rgbClr val="002060"/>
                </a:solidFill>
                <a:latin typeface="Aptos" panose="020B0004020202020204" pitchFamily="34" charset="0"/>
              </a:rPr>
              <a:t>SICOB / SCIENCE, CARE, INNOVATION</a:t>
            </a:r>
          </a:p>
        </p:txBody>
      </p:sp>
      <p:sp>
        <p:nvSpPr>
          <p:cNvPr id="6" name="CasellaDiTesto 5">
            <a:extLst>
              <a:ext uri="{FF2B5EF4-FFF2-40B4-BE49-F238E27FC236}">
                <a16:creationId xmlns:a16="http://schemas.microsoft.com/office/drawing/2014/main" id="{9FC56F6A-C36F-9FCA-6458-97A285A2746B}"/>
              </a:ext>
            </a:extLst>
          </p:cNvPr>
          <p:cNvSpPr txBox="1"/>
          <p:nvPr/>
        </p:nvSpPr>
        <p:spPr>
          <a:xfrm>
            <a:off x="482600" y="914400"/>
            <a:ext cx="4635500" cy="276999"/>
          </a:xfrm>
          <a:prstGeom prst="rect">
            <a:avLst/>
          </a:prstGeom>
          <a:noFill/>
        </p:spPr>
        <p:txBody>
          <a:bodyPr vert="horz" wrap="square" lIns="0" tIns="0" rIns="0" bIns="0" rtlCol="0">
            <a:noAutofit/>
          </a:bodyPr>
          <a:lstStyle/>
          <a:p>
            <a:r>
              <a:rPr lang="it-IT" sz="3000" b="1" dirty="0">
                <a:solidFill>
                  <a:srgbClr val="002060"/>
                </a:solidFill>
                <a:latin typeface="Aptos" panose="020B0004020202020204" pitchFamily="34" charset="0"/>
              </a:rPr>
              <a:t>Centri più facili da trovare,
anche attraverso </a:t>
            </a:r>
            <a:r>
              <a:rPr lang="it-IT" sz="3000" b="1" dirty="0">
                <a:solidFill>
                  <a:srgbClr val="FFFFFF"/>
                </a:solidFill>
                <a:latin typeface="Aptos" panose="020B0004020202020204" pitchFamily="34" charset="0"/>
              </a:rPr>
              <a:t>l’AI</a:t>
            </a:r>
          </a:p>
        </p:txBody>
      </p:sp>
      <p:sp>
        <p:nvSpPr>
          <p:cNvPr id="15" name="CasellaDiTesto 14">
            <a:extLst>
              <a:ext uri="{FF2B5EF4-FFF2-40B4-BE49-F238E27FC236}">
                <a16:creationId xmlns:a16="http://schemas.microsoft.com/office/drawing/2014/main" id="{79573DF7-9581-204A-A7DC-9B5B426F9CAB}"/>
              </a:ext>
            </a:extLst>
          </p:cNvPr>
          <p:cNvSpPr txBox="1"/>
          <p:nvPr/>
        </p:nvSpPr>
        <p:spPr>
          <a:xfrm>
            <a:off x="482600" y="2743200"/>
            <a:ext cx="4381500" cy="276999"/>
          </a:xfrm>
          <a:prstGeom prst="rect">
            <a:avLst/>
          </a:prstGeom>
          <a:noFill/>
        </p:spPr>
        <p:txBody>
          <a:bodyPr vert="horz" wrap="square" lIns="0" tIns="0" rIns="0" bIns="0" rtlCol="0">
            <a:noAutofit/>
          </a:bodyPr>
          <a:lstStyle/>
          <a:p>
            <a:r>
              <a:rPr lang="it-IT" dirty="0">
                <a:solidFill>
                  <a:srgbClr val="002060"/>
                </a:solidFill>
                <a:latin typeface="Aptos" panose="020B0004020202020204" pitchFamily="34" charset="0"/>
              </a:rPr>
              <a:t>Dove curarsi? Chi contattare? Come accedere al percorso?
Informazioni organizzate per essere trovate e comprese.</a:t>
            </a:r>
          </a:p>
        </p:txBody>
      </p:sp>
      <p:pic>
        <p:nvPicPr>
          <p:cNvPr id="18" name="Immagine 17">
            <a:extLst>
              <a:ext uri="{FF2B5EF4-FFF2-40B4-BE49-F238E27FC236}">
                <a16:creationId xmlns:a16="http://schemas.microsoft.com/office/drawing/2014/main" id="{C3DFD6B1-CD33-6855-7D5A-ABDBC102FC1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176593" y="685800"/>
            <a:ext cx="6525115" cy="5435600"/>
          </a:xfrm>
          <a:prstGeom prst="rect">
            <a:avLst/>
          </a:prstGeom>
        </p:spPr>
      </p:pic>
      <p:sp>
        <p:nvSpPr>
          <p:cNvPr id="19" name="CasellaDiTesto 18">
            <a:extLst>
              <a:ext uri="{FF2B5EF4-FFF2-40B4-BE49-F238E27FC236}">
                <a16:creationId xmlns:a16="http://schemas.microsoft.com/office/drawing/2014/main" id="{40A14EB6-C598-2789-E88A-47DD4BD0252E}"/>
              </a:ext>
            </a:extLst>
          </p:cNvPr>
          <p:cNvSpPr txBox="1"/>
          <p:nvPr/>
        </p:nvSpPr>
        <p:spPr>
          <a:xfrm>
            <a:off x="5280660" y="6230481"/>
            <a:ext cx="6540500" cy="276999"/>
          </a:xfrm>
          <a:prstGeom prst="rect">
            <a:avLst/>
          </a:prstGeom>
          <a:noFill/>
        </p:spPr>
        <p:txBody>
          <a:bodyPr vert="horz" wrap="square" lIns="0" tIns="0" rIns="0" bIns="0" rtlCol="0">
            <a:noAutofit/>
          </a:bodyPr>
          <a:lstStyle/>
          <a:p>
            <a:r>
              <a:rPr lang="it-IT" sz="1100" dirty="0">
                <a:solidFill>
                  <a:srgbClr val="002060"/>
                </a:solidFill>
                <a:latin typeface="Aptos" panose="020B0004020202020204" pitchFamily="34" charset="0"/>
              </a:rPr>
              <a:t>La rete nazionale e la ricerca per regione</a:t>
            </a:r>
          </a:p>
        </p:txBody>
      </p:sp>
      <p:sp>
        <p:nvSpPr>
          <p:cNvPr id="20" name="CasellaDiTesto 19">
            <a:extLst>
              <a:ext uri="{FF2B5EF4-FFF2-40B4-BE49-F238E27FC236}">
                <a16:creationId xmlns:a16="http://schemas.microsoft.com/office/drawing/2014/main" id="{8674BEDC-5F57-CA88-040B-ED006BD56569}"/>
              </a:ext>
            </a:extLst>
          </p:cNvPr>
          <p:cNvSpPr txBox="1"/>
          <p:nvPr/>
        </p:nvSpPr>
        <p:spPr>
          <a:xfrm>
            <a:off x="482600" y="6477000"/>
            <a:ext cx="635000" cy="276999"/>
          </a:xfrm>
          <a:prstGeom prst="rect">
            <a:avLst/>
          </a:prstGeom>
          <a:noFill/>
        </p:spPr>
        <p:txBody>
          <a:bodyPr vert="horz" wrap="square" lIns="0" tIns="0" rIns="0" bIns="0" rtlCol="0">
            <a:noAutofit/>
          </a:bodyPr>
          <a:lstStyle/>
          <a:p>
            <a:r>
              <a:rPr lang="it-IT" sz="1000">
                <a:solidFill>
                  <a:srgbClr val="D6DEDE"/>
                </a:solidFill>
                <a:latin typeface="Aptos" panose="020B0004020202020204" pitchFamily="34" charset="0"/>
              </a:rPr>
              <a:t>03</a:t>
            </a:r>
          </a:p>
        </p:txBody>
      </p:sp>
      <p:sp>
        <p:nvSpPr>
          <p:cNvPr id="4" name="CasellaDiTesto 3">
            <a:extLst>
              <a:ext uri="{FF2B5EF4-FFF2-40B4-BE49-F238E27FC236}">
                <a16:creationId xmlns:a16="http://schemas.microsoft.com/office/drawing/2014/main" id="{7D4A67C6-CBBA-78C6-A3E7-5BD88A50C0A8}"/>
              </a:ext>
            </a:extLst>
          </p:cNvPr>
          <p:cNvSpPr txBox="1"/>
          <p:nvPr/>
        </p:nvSpPr>
        <p:spPr>
          <a:xfrm>
            <a:off x="482600" y="4991100"/>
            <a:ext cx="4445000" cy="276999"/>
          </a:xfrm>
          <a:prstGeom prst="rect">
            <a:avLst/>
          </a:prstGeom>
          <a:noFill/>
        </p:spPr>
        <p:txBody>
          <a:bodyPr vert="horz" wrap="square" lIns="0" tIns="0" rIns="0" bIns="0" rtlCol="0">
            <a:noAutofit/>
          </a:bodyPr>
          <a:lstStyle/>
          <a:p>
            <a:r>
              <a:rPr lang="it-IT" sz="2200" b="1" dirty="0">
                <a:solidFill>
                  <a:srgbClr val="002060"/>
                </a:solidFill>
                <a:latin typeface="Aptos" panose="020B0004020202020204" pitchFamily="34" charset="0"/>
              </a:rPr>
              <a:t>Una vetrina per il centro</a:t>
            </a:r>
          </a:p>
        </p:txBody>
      </p:sp>
      <p:sp>
        <p:nvSpPr>
          <p:cNvPr id="5" name="CasellaDiTesto 4">
            <a:extLst>
              <a:ext uri="{FF2B5EF4-FFF2-40B4-BE49-F238E27FC236}">
                <a16:creationId xmlns:a16="http://schemas.microsoft.com/office/drawing/2014/main" id="{394343B4-763C-A77F-59F7-D9A151815E5E}"/>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314106167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D677F96-B2AC-CF54-A87B-BEE75910E7DF}"/>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rgbClr val="002060"/>
                </a:solidFill>
                <a:latin typeface="Aptos" panose="020B0004020202020204" pitchFamily="34" charset="0"/>
              </a:rPr>
              <a:t>SICOB / SCIENCE, CARE, INNOVATION</a:t>
            </a:r>
          </a:p>
        </p:txBody>
      </p:sp>
      <p:sp>
        <p:nvSpPr>
          <p:cNvPr id="6" name="CasellaDiTesto 5">
            <a:extLst>
              <a:ext uri="{FF2B5EF4-FFF2-40B4-BE49-F238E27FC236}">
                <a16:creationId xmlns:a16="http://schemas.microsoft.com/office/drawing/2014/main" id="{FE1A0380-9368-37F9-B623-811CD382F154}"/>
              </a:ext>
            </a:extLst>
          </p:cNvPr>
          <p:cNvSpPr txBox="1"/>
          <p:nvPr/>
        </p:nvSpPr>
        <p:spPr>
          <a:xfrm>
            <a:off x="482600" y="914400"/>
            <a:ext cx="4635500" cy="276999"/>
          </a:xfrm>
          <a:prstGeom prst="rect">
            <a:avLst/>
          </a:prstGeom>
          <a:noFill/>
        </p:spPr>
        <p:txBody>
          <a:bodyPr vert="horz" wrap="square" lIns="0" tIns="0" rIns="0" bIns="0" rtlCol="0">
            <a:noAutofit/>
          </a:bodyPr>
          <a:lstStyle/>
          <a:p>
            <a:r>
              <a:rPr lang="it-IT" sz="3000" b="1" dirty="0">
                <a:solidFill>
                  <a:srgbClr val="002060"/>
                </a:solidFill>
                <a:latin typeface="Aptos" panose="020B0004020202020204" pitchFamily="34" charset="0"/>
              </a:rPr>
              <a:t>Una pagina dedicata</a:t>
            </a:r>
            <a:r>
              <a:rPr lang="it-IT" sz="3000" b="1" dirty="0">
                <a:solidFill>
                  <a:srgbClr val="FFFFFF"/>
                </a:solidFill>
                <a:latin typeface="Aptos" panose="020B0004020202020204" pitchFamily="34" charset="0"/>
              </a:rPr>
              <a:t>
al proprio centro</a:t>
            </a:r>
          </a:p>
        </p:txBody>
      </p:sp>
      <p:sp>
        <p:nvSpPr>
          <p:cNvPr id="15" name="CasellaDiTesto 14">
            <a:extLst>
              <a:ext uri="{FF2B5EF4-FFF2-40B4-BE49-F238E27FC236}">
                <a16:creationId xmlns:a16="http://schemas.microsoft.com/office/drawing/2014/main" id="{0F9081FC-075E-377E-F22F-A2E83D563CE6}"/>
              </a:ext>
            </a:extLst>
          </p:cNvPr>
          <p:cNvSpPr txBox="1"/>
          <p:nvPr/>
        </p:nvSpPr>
        <p:spPr>
          <a:xfrm>
            <a:off x="482600" y="2743200"/>
            <a:ext cx="4381500" cy="276999"/>
          </a:xfrm>
          <a:prstGeom prst="rect">
            <a:avLst/>
          </a:prstGeom>
          <a:noFill/>
        </p:spPr>
        <p:txBody>
          <a:bodyPr vert="horz" wrap="square" lIns="0" tIns="0" rIns="0" bIns="0" rtlCol="0">
            <a:noAutofit/>
          </a:bodyPr>
          <a:lstStyle/>
          <a:p>
            <a:r>
              <a:rPr lang="it-IT" dirty="0">
                <a:solidFill>
                  <a:srgbClr val="002060"/>
                </a:solidFill>
                <a:latin typeface="Aptos" panose="020B0004020202020204" pitchFamily="34" charset="0"/>
              </a:rPr>
              <a:t>Contatti, struttura, professionisti e certificazioni: informazioni concrete per compiere il primo passo.</a:t>
            </a:r>
          </a:p>
        </p:txBody>
      </p:sp>
      <p:sp>
        <p:nvSpPr>
          <p:cNvPr id="16" name="CasellaDiTesto 15">
            <a:extLst>
              <a:ext uri="{FF2B5EF4-FFF2-40B4-BE49-F238E27FC236}">
                <a16:creationId xmlns:a16="http://schemas.microsoft.com/office/drawing/2014/main" id="{9A668FE2-61FD-CAFF-17E5-1A6C546DE8A1}"/>
              </a:ext>
            </a:extLst>
          </p:cNvPr>
          <p:cNvSpPr txBox="1"/>
          <p:nvPr/>
        </p:nvSpPr>
        <p:spPr>
          <a:xfrm>
            <a:off x="482600" y="4991100"/>
            <a:ext cx="4445000" cy="276999"/>
          </a:xfrm>
          <a:prstGeom prst="rect">
            <a:avLst/>
          </a:prstGeom>
          <a:noFill/>
        </p:spPr>
        <p:txBody>
          <a:bodyPr vert="horz" wrap="square" lIns="0" tIns="0" rIns="0" bIns="0" rtlCol="0">
            <a:noAutofit/>
          </a:bodyPr>
          <a:lstStyle/>
          <a:p>
            <a:r>
              <a:rPr lang="it-IT" sz="2200" b="1" dirty="0">
                <a:solidFill>
                  <a:srgbClr val="002060"/>
                </a:solidFill>
                <a:latin typeface="Aptos" panose="020B0004020202020204" pitchFamily="34" charset="0"/>
              </a:rPr>
              <a:t>Una vetrina per il centro</a:t>
            </a:r>
          </a:p>
        </p:txBody>
      </p:sp>
      <p:pic>
        <p:nvPicPr>
          <p:cNvPr id="18" name="Immagine 17">
            <a:extLst>
              <a:ext uri="{FF2B5EF4-FFF2-40B4-BE49-F238E27FC236}">
                <a16:creationId xmlns:a16="http://schemas.microsoft.com/office/drawing/2014/main" id="{A7101D4A-3C87-D1B4-0E17-B24FF0AF9A6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176593" y="685800"/>
            <a:ext cx="6525115" cy="5435600"/>
          </a:xfrm>
          <a:prstGeom prst="rect">
            <a:avLst/>
          </a:prstGeom>
        </p:spPr>
      </p:pic>
      <p:sp>
        <p:nvSpPr>
          <p:cNvPr id="19" name="CasellaDiTesto 18">
            <a:extLst>
              <a:ext uri="{FF2B5EF4-FFF2-40B4-BE49-F238E27FC236}">
                <a16:creationId xmlns:a16="http://schemas.microsoft.com/office/drawing/2014/main" id="{2244E95E-D17C-D8D5-926D-1509816F0004}"/>
              </a:ext>
            </a:extLst>
          </p:cNvPr>
          <p:cNvSpPr txBox="1"/>
          <p:nvPr/>
        </p:nvSpPr>
        <p:spPr>
          <a:xfrm>
            <a:off x="5168900" y="6223000"/>
            <a:ext cx="6540500" cy="276999"/>
          </a:xfrm>
          <a:prstGeom prst="rect">
            <a:avLst/>
          </a:prstGeom>
          <a:noFill/>
        </p:spPr>
        <p:txBody>
          <a:bodyPr vert="horz" wrap="square" lIns="0" tIns="0" rIns="0" bIns="0" rtlCol="0">
            <a:noAutofit/>
          </a:bodyPr>
          <a:lstStyle/>
          <a:p>
            <a:r>
              <a:rPr lang="it-IT" sz="1100">
                <a:solidFill>
                  <a:srgbClr val="D6DEDE"/>
                </a:solidFill>
                <a:latin typeface="Aptos" panose="020B0004020202020204" pitchFamily="34" charset="0"/>
              </a:rPr>
              <a:t>Scheda reale di un centro</a:t>
            </a:r>
          </a:p>
        </p:txBody>
      </p:sp>
      <p:sp>
        <p:nvSpPr>
          <p:cNvPr id="20" name="CasellaDiTesto 19">
            <a:extLst>
              <a:ext uri="{FF2B5EF4-FFF2-40B4-BE49-F238E27FC236}">
                <a16:creationId xmlns:a16="http://schemas.microsoft.com/office/drawing/2014/main" id="{308796ED-F55F-EDAF-51CA-AC8224473DEB}"/>
              </a:ext>
            </a:extLst>
          </p:cNvPr>
          <p:cNvSpPr txBox="1"/>
          <p:nvPr/>
        </p:nvSpPr>
        <p:spPr>
          <a:xfrm>
            <a:off x="482600" y="6477000"/>
            <a:ext cx="635000" cy="276999"/>
          </a:xfrm>
          <a:prstGeom prst="rect">
            <a:avLst/>
          </a:prstGeom>
          <a:noFill/>
        </p:spPr>
        <p:txBody>
          <a:bodyPr vert="horz" wrap="square" lIns="0" tIns="0" rIns="0" bIns="0" rtlCol="0">
            <a:noAutofit/>
          </a:bodyPr>
          <a:lstStyle/>
          <a:p>
            <a:r>
              <a:rPr lang="it-IT" sz="1000">
                <a:solidFill>
                  <a:srgbClr val="D6DEDE"/>
                </a:solidFill>
                <a:latin typeface="Aptos" panose="020B0004020202020204" pitchFamily="34" charset="0"/>
              </a:rPr>
              <a:t>02</a:t>
            </a:r>
          </a:p>
        </p:txBody>
      </p:sp>
      <p:sp>
        <p:nvSpPr>
          <p:cNvPr id="2" name="CasellaDiTesto 1">
            <a:extLst>
              <a:ext uri="{FF2B5EF4-FFF2-40B4-BE49-F238E27FC236}">
                <a16:creationId xmlns:a16="http://schemas.microsoft.com/office/drawing/2014/main" id="{C27B4DB2-13C3-879B-F8F3-A3042AB3B98F}"/>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2422237160"/>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2A26B4C-B9D8-EF8F-9467-D14BAA141424}"/>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rgbClr val="002060"/>
                </a:solidFill>
                <a:latin typeface="Aptos" panose="020B0004020202020204" pitchFamily="34" charset="0"/>
              </a:rPr>
              <a:t>SICOB / SCIENCE, CARE, INNOVATION</a:t>
            </a:r>
          </a:p>
        </p:txBody>
      </p:sp>
      <p:sp>
        <p:nvSpPr>
          <p:cNvPr id="5" name="CasellaDiTesto 4">
            <a:extLst>
              <a:ext uri="{FF2B5EF4-FFF2-40B4-BE49-F238E27FC236}">
                <a16:creationId xmlns:a16="http://schemas.microsoft.com/office/drawing/2014/main" id="{D0257393-6CF7-7E38-0BCB-C53A16DF378C}"/>
              </a:ext>
            </a:extLst>
          </p:cNvPr>
          <p:cNvSpPr txBox="1"/>
          <p:nvPr/>
        </p:nvSpPr>
        <p:spPr>
          <a:xfrm>
            <a:off x="482600" y="914400"/>
            <a:ext cx="4635500" cy="276999"/>
          </a:xfrm>
          <a:prstGeom prst="rect">
            <a:avLst/>
          </a:prstGeom>
          <a:noFill/>
        </p:spPr>
        <p:txBody>
          <a:bodyPr vert="horz" wrap="square" lIns="0" tIns="0" rIns="0" bIns="0" rtlCol="0">
            <a:noAutofit/>
          </a:bodyPr>
          <a:lstStyle/>
          <a:p>
            <a:r>
              <a:rPr lang="it-IT" sz="3000" b="1" dirty="0">
                <a:solidFill>
                  <a:srgbClr val="002060"/>
                </a:solidFill>
                <a:latin typeface="Aptos" panose="020B0004020202020204" pitchFamily="34" charset="0"/>
              </a:rPr>
              <a:t>Pagine per i pazienti</a:t>
            </a:r>
            <a:r>
              <a:rPr lang="it-IT" sz="3000" b="1" dirty="0">
                <a:solidFill>
                  <a:srgbClr val="FFFFFF"/>
                </a:solidFill>
                <a:latin typeface="Aptos" panose="020B0004020202020204" pitchFamily="34" charset="0"/>
              </a:rPr>
              <a:t>
e consensi informati</a:t>
            </a:r>
          </a:p>
        </p:txBody>
      </p:sp>
      <p:sp>
        <p:nvSpPr>
          <p:cNvPr id="14" name="CasellaDiTesto 13">
            <a:extLst>
              <a:ext uri="{FF2B5EF4-FFF2-40B4-BE49-F238E27FC236}">
                <a16:creationId xmlns:a16="http://schemas.microsoft.com/office/drawing/2014/main" id="{464AC08E-7804-4467-71C7-30E1D3E67521}"/>
              </a:ext>
            </a:extLst>
          </p:cNvPr>
          <p:cNvSpPr txBox="1"/>
          <p:nvPr/>
        </p:nvSpPr>
        <p:spPr>
          <a:xfrm>
            <a:off x="482600" y="2743200"/>
            <a:ext cx="4381500" cy="276999"/>
          </a:xfrm>
          <a:prstGeom prst="rect">
            <a:avLst/>
          </a:prstGeom>
          <a:noFill/>
        </p:spPr>
        <p:txBody>
          <a:bodyPr vert="horz" wrap="square" lIns="0" tIns="0" rIns="0" bIns="0" rtlCol="0">
            <a:noAutofit/>
          </a:bodyPr>
          <a:lstStyle/>
          <a:p>
            <a:r>
              <a:rPr lang="it-IT" dirty="0">
                <a:solidFill>
                  <a:srgbClr val="002060"/>
                </a:solidFill>
                <a:latin typeface="Aptos" panose="020B0004020202020204" pitchFamily="34" charset="0"/>
              </a:rPr>
              <a:t>FAQ, consensi 2026 e schede informative: comprendere le procedure e preparare il confronto con l’équipe.</a:t>
            </a:r>
          </a:p>
        </p:txBody>
      </p:sp>
      <p:sp>
        <p:nvSpPr>
          <p:cNvPr id="15" name="CasellaDiTesto 14">
            <a:extLst>
              <a:ext uri="{FF2B5EF4-FFF2-40B4-BE49-F238E27FC236}">
                <a16:creationId xmlns:a16="http://schemas.microsoft.com/office/drawing/2014/main" id="{09E72995-9090-4BD5-FFA3-0A7E1A1FE449}"/>
              </a:ext>
            </a:extLst>
          </p:cNvPr>
          <p:cNvSpPr txBox="1"/>
          <p:nvPr/>
        </p:nvSpPr>
        <p:spPr>
          <a:xfrm>
            <a:off x="482600" y="4991100"/>
            <a:ext cx="4445000" cy="276999"/>
          </a:xfrm>
          <a:prstGeom prst="rect">
            <a:avLst/>
          </a:prstGeom>
          <a:noFill/>
        </p:spPr>
        <p:txBody>
          <a:bodyPr vert="horz" wrap="square" lIns="0" tIns="0" rIns="0" bIns="0" rtlCol="0">
            <a:noAutofit/>
          </a:bodyPr>
          <a:lstStyle/>
          <a:p>
            <a:r>
              <a:rPr lang="it-IT" sz="2200" b="1" dirty="0">
                <a:solidFill>
                  <a:srgbClr val="002060"/>
                </a:solidFill>
                <a:latin typeface="Aptos" panose="020B0004020202020204" pitchFamily="34" charset="0"/>
              </a:rPr>
              <a:t>Il consenso sostiene il dialogo</a:t>
            </a:r>
          </a:p>
        </p:txBody>
      </p:sp>
      <p:pic>
        <p:nvPicPr>
          <p:cNvPr id="17" name="Immagine 16">
            <a:extLst>
              <a:ext uri="{FF2B5EF4-FFF2-40B4-BE49-F238E27FC236}">
                <a16:creationId xmlns:a16="http://schemas.microsoft.com/office/drawing/2014/main" id="{7497197D-BD98-CC9E-8C4F-68A10C3538CC}"/>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179060" y="581799"/>
            <a:ext cx="6525115" cy="5435600"/>
          </a:xfrm>
          <a:prstGeom prst="rect">
            <a:avLst/>
          </a:prstGeom>
        </p:spPr>
      </p:pic>
      <p:sp>
        <p:nvSpPr>
          <p:cNvPr id="18" name="CasellaDiTesto 17">
            <a:extLst>
              <a:ext uri="{FF2B5EF4-FFF2-40B4-BE49-F238E27FC236}">
                <a16:creationId xmlns:a16="http://schemas.microsoft.com/office/drawing/2014/main" id="{398269B7-D3D6-E68A-1956-F4516D0053DC}"/>
              </a:ext>
            </a:extLst>
          </p:cNvPr>
          <p:cNvSpPr txBox="1"/>
          <p:nvPr/>
        </p:nvSpPr>
        <p:spPr>
          <a:xfrm>
            <a:off x="5168900" y="6223000"/>
            <a:ext cx="6540500" cy="276999"/>
          </a:xfrm>
          <a:prstGeom prst="rect">
            <a:avLst/>
          </a:prstGeom>
          <a:noFill/>
        </p:spPr>
        <p:txBody>
          <a:bodyPr vert="horz" wrap="square" lIns="0" tIns="0" rIns="0" bIns="0" rtlCol="0">
            <a:noAutofit/>
          </a:bodyPr>
          <a:lstStyle/>
          <a:p>
            <a:r>
              <a:rPr lang="it-IT" sz="1100" dirty="0">
                <a:solidFill>
                  <a:srgbClr val="002060"/>
                </a:solidFill>
                <a:latin typeface="Aptos" panose="020B0004020202020204" pitchFamily="34" charset="0"/>
              </a:rPr>
              <a:t>Consensi informati e schede informative</a:t>
            </a:r>
          </a:p>
        </p:txBody>
      </p:sp>
      <p:sp>
        <p:nvSpPr>
          <p:cNvPr id="19" name="CasellaDiTesto 18">
            <a:extLst>
              <a:ext uri="{FF2B5EF4-FFF2-40B4-BE49-F238E27FC236}">
                <a16:creationId xmlns:a16="http://schemas.microsoft.com/office/drawing/2014/main" id="{6BA32C6B-19A3-50AB-EE66-B758A7B7FF74}"/>
              </a:ext>
            </a:extLst>
          </p:cNvPr>
          <p:cNvSpPr txBox="1"/>
          <p:nvPr/>
        </p:nvSpPr>
        <p:spPr>
          <a:xfrm>
            <a:off x="482600" y="6477000"/>
            <a:ext cx="635000" cy="276999"/>
          </a:xfrm>
          <a:prstGeom prst="rect">
            <a:avLst/>
          </a:prstGeom>
          <a:noFill/>
        </p:spPr>
        <p:txBody>
          <a:bodyPr vert="horz" wrap="square" lIns="0" tIns="0" rIns="0" bIns="0" rtlCol="0">
            <a:noAutofit/>
          </a:bodyPr>
          <a:lstStyle/>
          <a:p>
            <a:r>
              <a:rPr lang="it-IT" sz="1000">
                <a:solidFill>
                  <a:srgbClr val="D6DEDE"/>
                </a:solidFill>
                <a:latin typeface="Aptos" panose="020B0004020202020204" pitchFamily="34" charset="0"/>
              </a:rPr>
              <a:t>04</a:t>
            </a:r>
          </a:p>
        </p:txBody>
      </p:sp>
      <p:sp>
        <p:nvSpPr>
          <p:cNvPr id="3" name="CasellaDiTesto 2">
            <a:extLst>
              <a:ext uri="{FF2B5EF4-FFF2-40B4-BE49-F238E27FC236}">
                <a16:creationId xmlns:a16="http://schemas.microsoft.com/office/drawing/2014/main" id="{F5916898-6A6E-0970-A695-AA670948DDF0}"/>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419003613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DCBD3BA2-4F34-B303-D487-FF1BDD13CB29}"/>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rgbClr val="002060"/>
                </a:solidFill>
                <a:latin typeface="Aptos" panose="020B0004020202020204" pitchFamily="34" charset="0"/>
              </a:rPr>
              <a:t>SICOB / SCIENCE, CARE, INNOVATION</a:t>
            </a:r>
          </a:p>
        </p:txBody>
      </p:sp>
      <p:sp>
        <p:nvSpPr>
          <p:cNvPr id="5" name="CasellaDiTesto 4">
            <a:extLst>
              <a:ext uri="{FF2B5EF4-FFF2-40B4-BE49-F238E27FC236}">
                <a16:creationId xmlns:a16="http://schemas.microsoft.com/office/drawing/2014/main" id="{5D749650-56F6-7E8A-30BA-669BBD8CBFB6}"/>
              </a:ext>
            </a:extLst>
          </p:cNvPr>
          <p:cNvSpPr txBox="1"/>
          <p:nvPr/>
        </p:nvSpPr>
        <p:spPr>
          <a:xfrm>
            <a:off x="482600" y="914400"/>
            <a:ext cx="4635500" cy="276999"/>
          </a:xfrm>
          <a:prstGeom prst="rect">
            <a:avLst/>
          </a:prstGeom>
          <a:noFill/>
        </p:spPr>
        <p:txBody>
          <a:bodyPr vert="horz" wrap="square" lIns="0" tIns="0" rIns="0" bIns="0" rtlCol="0">
            <a:noAutofit/>
          </a:bodyPr>
          <a:lstStyle/>
          <a:p>
            <a:r>
              <a:rPr lang="it-IT" sz="3000" b="1" dirty="0">
                <a:solidFill>
                  <a:srgbClr val="002060"/>
                </a:solidFill>
                <a:latin typeface="Aptos" panose="020B0004020202020204" pitchFamily="34" charset="0"/>
              </a:rPr>
              <a:t>Linee guida</a:t>
            </a:r>
            <a:r>
              <a:rPr lang="it-IT" sz="3000" b="1" dirty="0">
                <a:solidFill>
                  <a:srgbClr val="FFFFFF"/>
                </a:solidFill>
                <a:latin typeface="Aptos" panose="020B0004020202020204" pitchFamily="34" charset="0"/>
              </a:rPr>
              <a:t>
e SICOB Informa</a:t>
            </a:r>
          </a:p>
        </p:txBody>
      </p:sp>
      <p:sp>
        <p:nvSpPr>
          <p:cNvPr id="15" name="CasellaDiTesto 14">
            <a:extLst>
              <a:ext uri="{FF2B5EF4-FFF2-40B4-BE49-F238E27FC236}">
                <a16:creationId xmlns:a16="http://schemas.microsoft.com/office/drawing/2014/main" id="{105AA281-6285-1715-4ECE-05A6D1BEED2B}"/>
              </a:ext>
            </a:extLst>
          </p:cNvPr>
          <p:cNvSpPr txBox="1"/>
          <p:nvPr/>
        </p:nvSpPr>
        <p:spPr>
          <a:xfrm>
            <a:off x="482600" y="2743200"/>
            <a:ext cx="4381500" cy="276999"/>
          </a:xfrm>
          <a:prstGeom prst="rect">
            <a:avLst/>
          </a:prstGeom>
          <a:noFill/>
        </p:spPr>
        <p:txBody>
          <a:bodyPr vert="horz" wrap="square" lIns="0" tIns="0" rIns="0" bIns="0" rtlCol="0">
            <a:noAutofit/>
          </a:bodyPr>
          <a:lstStyle/>
          <a:p>
            <a:r>
              <a:rPr lang="it-IT" dirty="0">
                <a:solidFill>
                  <a:srgbClr val="002060"/>
                </a:solidFill>
                <a:latin typeface="Aptos" panose="020B0004020202020204" pitchFamily="34" charset="0"/>
              </a:rPr>
              <a:t>Documenti scientifici, PDF ufficiali e riferimenti ISS.
News e aggiornamenti da ritrovare nel tempo.</a:t>
            </a:r>
          </a:p>
        </p:txBody>
      </p:sp>
      <p:sp>
        <p:nvSpPr>
          <p:cNvPr id="16" name="CasellaDiTesto 15">
            <a:extLst>
              <a:ext uri="{FF2B5EF4-FFF2-40B4-BE49-F238E27FC236}">
                <a16:creationId xmlns:a16="http://schemas.microsoft.com/office/drawing/2014/main" id="{D2B3176B-96A2-5A9D-4740-0A5706A60B1E}"/>
              </a:ext>
            </a:extLst>
          </p:cNvPr>
          <p:cNvSpPr txBox="1"/>
          <p:nvPr/>
        </p:nvSpPr>
        <p:spPr>
          <a:xfrm>
            <a:off x="482600" y="4991100"/>
            <a:ext cx="4445000" cy="276999"/>
          </a:xfrm>
          <a:prstGeom prst="rect">
            <a:avLst/>
          </a:prstGeom>
          <a:noFill/>
        </p:spPr>
        <p:txBody>
          <a:bodyPr vert="horz" wrap="square" lIns="0" tIns="0" rIns="0" bIns="0" rtlCol="0">
            <a:noAutofit/>
          </a:bodyPr>
          <a:lstStyle/>
          <a:p>
            <a:r>
              <a:rPr lang="it-IT" sz="2200" b="1" dirty="0">
                <a:solidFill>
                  <a:srgbClr val="002060"/>
                </a:solidFill>
                <a:latin typeface="Aptos" panose="020B0004020202020204" pitchFamily="34" charset="0"/>
              </a:rPr>
              <a:t>Un patrimonio da consultare</a:t>
            </a:r>
          </a:p>
        </p:txBody>
      </p:sp>
      <p:pic>
        <p:nvPicPr>
          <p:cNvPr id="18" name="Immagine 17">
            <a:extLst>
              <a:ext uri="{FF2B5EF4-FFF2-40B4-BE49-F238E27FC236}">
                <a16:creationId xmlns:a16="http://schemas.microsoft.com/office/drawing/2014/main" id="{8321E659-5F1D-25E7-5442-07D5AE29DEA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176593" y="685800"/>
            <a:ext cx="6525115" cy="5435600"/>
          </a:xfrm>
          <a:prstGeom prst="rect">
            <a:avLst/>
          </a:prstGeom>
        </p:spPr>
      </p:pic>
      <p:sp>
        <p:nvSpPr>
          <p:cNvPr id="19" name="CasellaDiTesto 18">
            <a:extLst>
              <a:ext uri="{FF2B5EF4-FFF2-40B4-BE49-F238E27FC236}">
                <a16:creationId xmlns:a16="http://schemas.microsoft.com/office/drawing/2014/main" id="{23119EC5-BA9A-0930-470F-D52DCAA049B6}"/>
              </a:ext>
            </a:extLst>
          </p:cNvPr>
          <p:cNvSpPr txBox="1"/>
          <p:nvPr/>
        </p:nvSpPr>
        <p:spPr>
          <a:xfrm>
            <a:off x="5168900" y="6223000"/>
            <a:ext cx="6540500" cy="276999"/>
          </a:xfrm>
          <a:prstGeom prst="rect">
            <a:avLst/>
          </a:prstGeom>
          <a:noFill/>
        </p:spPr>
        <p:txBody>
          <a:bodyPr vert="horz" wrap="square" lIns="0" tIns="0" rIns="0" bIns="0" rtlCol="0">
            <a:noAutofit/>
          </a:bodyPr>
          <a:lstStyle/>
          <a:p>
            <a:r>
              <a:rPr lang="it-IT" sz="1100" dirty="0">
                <a:solidFill>
                  <a:srgbClr val="002060"/>
                </a:solidFill>
                <a:latin typeface="Aptos" panose="020B0004020202020204" pitchFamily="34" charset="0"/>
              </a:rPr>
              <a:t>Pagina dedicata alle linee guida</a:t>
            </a:r>
          </a:p>
        </p:txBody>
      </p:sp>
      <p:sp>
        <p:nvSpPr>
          <p:cNvPr id="20" name="CasellaDiTesto 19">
            <a:extLst>
              <a:ext uri="{FF2B5EF4-FFF2-40B4-BE49-F238E27FC236}">
                <a16:creationId xmlns:a16="http://schemas.microsoft.com/office/drawing/2014/main" id="{041A0851-FB67-D575-ED0D-F2D0C914FB72}"/>
              </a:ext>
            </a:extLst>
          </p:cNvPr>
          <p:cNvSpPr txBox="1"/>
          <p:nvPr/>
        </p:nvSpPr>
        <p:spPr>
          <a:xfrm>
            <a:off x="482600" y="6477000"/>
            <a:ext cx="635000" cy="276999"/>
          </a:xfrm>
          <a:prstGeom prst="rect">
            <a:avLst/>
          </a:prstGeom>
          <a:noFill/>
        </p:spPr>
        <p:txBody>
          <a:bodyPr vert="horz" wrap="square" lIns="0" tIns="0" rIns="0" bIns="0" rtlCol="0">
            <a:noAutofit/>
          </a:bodyPr>
          <a:lstStyle/>
          <a:p>
            <a:r>
              <a:rPr lang="it-IT" sz="1000">
                <a:solidFill>
                  <a:srgbClr val="D6DEDE"/>
                </a:solidFill>
                <a:latin typeface="Aptos" panose="020B0004020202020204" pitchFamily="34" charset="0"/>
              </a:rPr>
              <a:t>05</a:t>
            </a:r>
          </a:p>
        </p:txBody>
      </p:sp>
      <p:sp>
        <p:nvSpPr>
          <p:cNvPr id="3" name="CasellaDiTesto 2">
            <a:extLst>
              <a:ext uri="{FF2B5EF4-FFF2-40B4-BE49-F238E27FC236}">
                <a16:creationId xmlns:a16="http://schemas.microsoft.com/office/drawing/2014/main" id="{0E76FE9E-4D85-2A78-E243-93156BC85244}"/>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264382059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3E1AA46-C97E-35D7-C803-70026E78A24E}"/>
              </a:ext>
            </a:extLst>
          </p:cNvPr>
          <p:cNvSpPr txBox="1"/>
          <p:nvPr/>
        </p:nvSpPr>
        <p:spPr>
          <a:xfrm>
            <a:off x="482600" y="304800"/>
            <a:ext cx="8890000" cy="276999"/>
          </a:xfrm>
          <a:prstGeom prst="rect">
            <a:avLst/>
          </a:prstGeom>
          <a:noFill/>
        </p:spPr>
        <p:txBody>
          <a:bodyPr vert="horz" wrap="square" lIns="0" tIns="0" rIns="0" bIns="0" rtlCol="0">
            <a:noAutofit/>
          </a:bodyPr>
          <a:lstStyle/>
          <a:p>
            <a:r>
              <a:rPr lang="it-IT" sz="1100" b="1" dirty="0">
                <a:solidFill>
                  <a:srgbClr val="002060"/>
                </a:solidFill>
                <a:latin typeface="Aptos" panose="020B0004020202020204" pitchFamily="34" charset="0"/>
              </a:rPr>
              <a:t>SICOB / SCIENCE, CARE, INNOVATION</a:t>
            </a:r>
          </a:p>
        </p:txBody>
      </p:sp>
      <p:sp>
        <p:nvSpPr>
          <p:cNvPr id="5" name="CasellaDiTesto 4">
            <a:extLst>
              <a:ext uri="{FF2B5EF4-FFF2-40B4-BE49-F238E27FC236}">
                <a16:creationId xmlns:a16="http://schemas.microsoft.com/office/drawing/2014/main" id="{830FB614-F8BE-A4DA-E2A4-AC5774F1EBFB}"/>
              </a:ext>
            </a:extLst>
          </p:cNvPr>
          <p:cNvSpPr txBox="1"/>
          <p:nvPr/>
        </p:nvSpPr>
        <p:spPr>
          <a:xfrm>
            <a:off x="482600" y="914400"/>
            <a:ext cx="4635500" cy="276999"/>
          </a:xfrm>
          <a:prstGeom prst="rect">
            <a:avLst/>
          </a:prstGeom>
          <a:noFill/>
        </p:spPr>
        <p:txBody>
          <a:bodyPr vert="horz" wrap="square" lIns="0" tIns="0" rIns="0" bIns="0" rtlCol="0">
            <a:noAutofit/>
          </a:bodyPr>
          <a:lstStyle/>
          <a:p>
            <a:r>
              <a:rPr lang="it-IT" sz="3000" b="1" dirty="0">
                <a:solidFill>
                  <a:srgbClr val="002060"/>
                </a:solidFill>
                <a:latin typeface="Aptos" panose="020B0004020202020204" pitchFamily="34" charset="0"/>
              </a:rPr>
              <a:t>Un ecosistema</a:t>
            </a:r>
            <a:r>
              <a:rPr lang="it-IT" sz="3000" b="1" dirty="0">
                <a:solidFill>
                  <a:srgbClr val="FFFFFF"/>
                </a:solidFill>
                <a:latin typeface="Aptos" panose="020B0004020202020204" pitchFamily="34" charset="0"/>
              </a:rPr>
              <a:t>
che cresce con i soci</a:t>
            </a:r>
          </a:p>
        </p:txBody>
      </p:sp>
      <p:sp>
        <p:nvSpPr>
          <p:cNvPr id="14" name="CasellaDiTesto 13">
            <a:extLst>
              <a:ext uri="{FF2B5EF4-FFF2-40B4-BE49-F238E27FC236}">
                <a16:creationId xmlns:a16="http://schemas.microsoft.com/office/drawing/2014/main" id="{85F7EEB8-B8E8-4ED5-9603-CDA6267E1E21}"/>
              </a:ext>
            </a:extLst>
          </p:cNvPr>
          <p:cNvSpPr txBox="1"/>
          <p:nvPr/>
        </p:nvSpPr>
        <p:spPr>
          <a:xfrm>
            <a:off x="482600" y="2743200"/>
            <a:ext cx="4381500" cy="276999"/>
          </a:xfrm>
          <a:prstGeom prst="rect">
            <a:avLst/>
          </a:prstGeom>
          <a:noFill/>
        </p:spPr>
        <p:txBody>
          <a:bodyPr vert="horz" wrap="square" lIns="0" tIns="0" rIns="0" bIns="0" rtlCol="0">
            <a:noAutofit/>
          </a:bodyPr>
          <a:lstStyle/>
          <a:p>
            <a:r>
              <a:rPr lang="it-IT" dirty="0">
                <a:solidFill>
                  <a:srgbClr val="002060"/>
                </a:solidFill>
                <a:latin typeface="Aptos" panose="020B0004020202020204" pitchFamily="34" charset="0"/>
              </a:rPr>
              <a:t>Informazioni aggiornate, pagine personali e contenuti condivisi.
In arrivo: una biblioteca di materiali scaricabili.</a:t>
            </a:r>
          </a:p>
        </p:txBody>
      </p:sp>
      <p:sp>
        <p:nvSpPr>
          <p:cNvPr id="15" name="CasellaDiTesto 14">
            <a:extLst>
              <a:ext uri="{FF2B5EF4-FFF2-40B4-BE49-F238E27FC236}">
                <a16:creationId xmlns:a16="http://schemas.microsoft.com/office/drawing/2014/main" id="{85185A50-72F9-54A7-BB3A-D90EEEEAA5C4}"/>
              </a:ext>
            </a:extLst>
          </p:cNvPr>
          <p:cNvSpPr txBox="1"/>
          <p:nvPr/>
        </p:nvSpPr>
        <p:spPr>
          <a:xfrm>
            <a:off x="482600" y="4991100"/>
            <a:ext cx="4445000" cy="276999"/>
          </a:xfrm>
          <a:prstGeom prst="rect">
            <a:avLst/>
          </a:prstGeom>
          <a:noFill/>
        </p:spPr>
        <p:txBody>
          <a:bodyPr vert="horz" wrap="square" lIns="0" tIns="0" rIns="0" bIns="0" rtlCol="0">
            <a:noAutofit/>
          </a:bodyPr>
          <a:lstStyle/>
          <a:p>
            <a:r>
              <a:rPr lang="it-IT" sz="2200" b="1" dirty="0">
                <a:solidFill>
                  <a:srgbClr val="002060"/>
                </a:solidFill>
                <a:latin typeface="Aptos" panose="020B0004020202020204" pitchFamily="34" charset="0"/>
              </a:rPr>
              <a:t>Facile da trovare e da leggere</a:t>
            </a:r>
          </a:p>
        </p:txBody>
      </p:sp>
      <p:pic>
        <p:nvPicPr>
          <p:cNvPr id="18" name="Immagine 17">
            <a:extLst>
              <a:ext uri="{FF2B5EF4-FFF2-40B4-BE49-F238E27FC236}">
                <a16:creationId xmlns:a16="http://schemas.microsoft.com/office/drawing/2014/main" id="{14CF90FA-B101-8279-B1EF-A6A667A813FC}"/>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176593" y="685800"/>
            <a:ext cx="6525115" cy="5435600"/>
          </a:xfrm>
          <a:prstGeom prst="rect">
            <a:avLst/>
          </a:prstGeom>
        </p:spPr>
      </p:pic>
      <p:sp>
        <p:nvSpPr>
          <p:cNvPr id="19" name="CasellaDiTesto 18">
            <a:extLst>
              <a:ext uri="{FF2B5EF4-FFF2-40B4-BE49-F238E27FC236}">
                <a16:creationId xmlns:a16="http://schemas.microsoft.com/office/drawing/2014/main" id="{AFC3B00D-7A9F-661E-1B3B-DCB10EB7AAC1}"/>
              </a:ext>
            </a:extLst>
          </p:cNvPr>
          <p:cNvSpPr txBox="1"/>
          <p:nvPr/>
        </p:nvSpPr>
        <p:spPr>
          <a:xfrm>
            <a:off x="5168900" y="6223000"/>
            <a:ext cx="6540500" cy="276999"/>
          </a:xfrm>
          <a:prstGeom prst="rect">
            <a:avLst/>
          </a:prstGeom>
          <a:noFill/>
        </p:spPr>
        <p:txBody>
          <a:bodyPr vert="horz" wrap="square" lIns="0" tIns="0" rIns="0" bIns="0" rtlCol="0">
            <a:noAutofit/>
          </a:bodyPr>
          <a:lstStyle/>
          <a:p>
            <a:r>
              <a:rPr lang="it-IT" sz="1100" dirty="0">
                <a:solidFill>
                  <a:srgbClr val="002060"/>
                </a:solidFill>
                <a:latin typeface="Aptos" panose="020B0004020202020204" pitchFamily="34" charset="0"/>
              </a:rPr>
              <a:t>Archivio newsletter: contenuti nel tempo</a:t>
            </a:r>
          </a:p>
        </p:txBody>
      </p:sp>
      <p:sp>
        <p:nvSpPr>
          <p:cNvPr id="20" name="CasellaDiTesto 19">
            <a:extLst>
              <a:ext uri="{FF2B5EF4-FFF2-40B4-BE49-F238E27FC236}">
                <a16:creationId xmlns:a16="http://schemas.microsoft.com/office/drawing/2014/main" id="{342DAF69-5497-7687-D2AA-7CA66D21169E}"/>
              </a:ext>
            </a:extLst>
          </p:cNvPr>
          <p:cNvSpPr txBox="1"/>
          <p:nvPr/>
        </p:nvSpPr>
        <p:spPr>
          <a:xfrm>
            <a:off x="482600" y="6477000"/>
            <a:ext cx="635000" cy="276999"/>
          </a:xfrm>
          <a:prstGeom prst="rect">
            <a:avLst/>
          </a:prstGeom>
          <a:noFill/>
        </p:spPr>
        <p:txBody>
          <a:bodyPr vert="horz" wrap="square" lIns="0" tIns="0" rIns="0" bIns="0" rtlCol="0">
            <a:noAutofit/>
          </a:bodyPr>
          <a:lstStyle/>
          <a:p>
            <a:r>
              <a:rPr lang="it-IT" sz="1000">
                <a:solidFill>
                  <a:srgbClr val="D6DEDE"/>
                </a:solidFill>
                <a:latin typeface="Aptos" panose="020B0004020202020204" pitchFamily="34" charset="0"/>
              </a:rPr>
              <a:t>06</a:t>
            </a:r>
          </a:p>
        </p:txBody>
      </p:sp>
      <p:sp>
        <p:nvSpPr>
          <p:cNvPr id="3" name="CasellaDiTesto 2">
            <a:extLst>
              <a:ext uri="{FF2B5EF4-FFF2-40B4-BE49-F238E27FC236}">
                <a16:creationId xmlns:a16="http://schemas.microsoft.com/office/drawing/2014/main" id="{E156C35F-3A9F-4A0E-F284-ED187273D7B7}"/>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2857607224"/>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2026-09-17-15-09-45.mp4">
            <a:hlinkClick r:id="" action="ppaction://media"/>
            <a:extLst>
              <a:ext uri="{FF2B5EF4-FFF2-40B4-BE49-F238E27FC236}">
                <a16:creationId xmlns:a16="http://schemas.microsoft.com/office/drawing/2014/main" id="{93AA412F-6360-54CA-0438-84DB02BC7C9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75985611"/>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6595844" y="758952"/>
            <a:ext cx="4526280" cy="3227514"/>
          </a:xfrm>
        </p:spPr>
        <p:txBody>
          <a:bodyPr/>
          <a:lstStyle/>
          <a:p>
            <a:r>
              <a:rPr sz="2600"/>
              <a:t>Chirurgia bariatrica o farmacoterapia incretinica?</a:t>
            </a:r>
          </a:p>
          <a:p>
            <a:r>
              <a:rPr sz="1600" b="0"/>
              <a:t>Analisi costo-utilità dalla prospettiva del SSN</a:t>
            </a:r>
          </a:p>
        </p:txBody>
      </p:sp>
    </p:spTree>
    <p:extLst>
      <p:ext uri="{BB962C8B-B14F-4D97-AF65-F5344CB8AC3E}">
        <p14:creationId xmlns:p14="http://schemas.microsoft.com/office/powerpoint/2010/main" val="2312690847"/>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Perché una valutazione economica oggi</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La chirurgia ha, per la prima volta, un comparatore farmacologico di efficacia vicina</a:t>
            </a:r>
          </a:p>
        </p:txBody>
      </p:sp>
      <p:sp>
        <p:nvSpPr>
          <p:cNvPr id="4" name="Rounded Rectangle 3"/>
          <p:cNvSpPr/>
          <p:nvPr/>
        </p:nvSpPr>
        <p:spPr>
          <a:xfrm>
            <a:off x="1097280" y="1755648"/>
            <a:ext cx="3224783" cy="1600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ounded Rectangle 6"/>
          <p:cNvSpPr/>
          <p:nvPr/>
        </p:nvSpPr>
        <p:spPr>
          <a:xfrm>
            <a:off x="4514088" y="1755648"/>
            <a:ext cx="3224783" cy="1600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4696968" y="1865376"/>
            <a:ext cx="2895600" cy="594360"/>
          </a:xfrm>
          <a:prstGeom prst="rect">
            <a:avLst/>
          </a:prstGeom>
          <a:noFill/>
        </p:spPr>
        <p:txBody>
          <a:bodyPr wrap="square" lIns="0" tIns="0" rIns="0" bIns="0">
            <a:spAutoFit/>
          </a:bodyPr>
          <a:lstStyle/>
          <a:p>
            <a:pPr algn="l">
              <a:spcAft>
                <a:spcPts val="400"/>
              </a:spcAft>
            </a:pPr>
            <a:r>
              <a:rPr sz="3000" b="1" i="0">
                <a:solidFill>
                  <a:srgbClr val="4A66AC"/>
                </a:solidFill>
                <a:latin typeface="Calibri"/>
              </a:rPr>
              <a:t>−20,2%</a:t>
            </a:r>
          </a:p>
        </p:txBody>
      </p:sp>
      <p:sp>
        <p:nvSpPr>
          <p:cNvPr id="9" name="TextBox 8"/>
          <p:cNvSpPr txBox="1"/>
          <p:nvPr/>
        </p:nvSpPr>
        <p:spPr>
          <a:xfrm>
            <a:off x="4696968" y="2505456"/>
            <a:ext cx="2895600" cy="731520"/>
          </a:xfrm>
          <a:prstGeom prst="rect">
            <a:avLst/>
          </a:prstGeom>
          <a:noFill/>
        </p:spPr>
        <p:txBody>
          <a:bodyPr wrap="square" lIns="0" tIns="0" rIns="0" bIns="0">
            <a:spAutoFit/>
          </a:bodyPr>
          <a:lstStyle/>
          <a:p>
            <a:pPr algn="l">
              <a:spcAft>
                <a:spcPts val="0"/>
              </a:spcAft>
            </a:pPr>
            <a:r>
              <a:rPr sz="1150" b="0" i="0">
                <a:solidFill>
                  <a:srgbClr val="555F73"/>
                </a:solidFill>
                <a:latin typeface="Calibri"/>
              </a:rPr>
              <a:t>calo ponderale a 72 settimane con tirzepatide,</a:t>
            </a:r>
          </a:p>
          <a:p>
            <a:pPr algn="l">
              <a:spcAft>
                <a:spcPts val="0"/>
              </a:spcAft>
            </a:pPr>
            <a:r>
              <a:rPr sz="1150" b="0" i="0">
                <a:solidFill>
                  <a:srgbClr val="555F73"/>
                </a:solidFill>
                <a:latin typeface="Calibri"/>
              </a:rPr>
              <a:t>contro −13,7% con semaglutide (SURMOUNT-5)</a:t>
            </a:r>
          </a:p>
        </p:txBody>
      </p:sp>
      <p:sp>
        <p:nvSpPr>
          <p:cNvPr id="10" name="Rounded Rectangle 9"/>
          <p:cNvSpPr/>
          <p:nvPr/>
        </p:nvSpPr>
        <p:spPr>
          <a:xfrm>
            <a:off x="7930895" y="1755648"/>
            <a:ext cx="3224783" cy="1600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311041" y="1877735"/>
            <a:ext cx="2895600" cy="594360"/>
          </a:xfrm>
          <a:prstGeom prst="rect">
            <a:avLst/>
          </a:prstGeom>
          <a:noFill/>
        </p:spPr>
        <p:txBody>
          <a:bodyPr wrap="square" lIns="0" tIns="0" rIns="0" bIns="0">
            <a:spAutoFit/>
          </a:bodyPr>
          <a:lstStyle/>
          <a:p>
            <a:pPr algn="l">
              <a:spcAft>
                <a:spcPts val="400"/>
              </a:spcAft>
            </a:pPr>
            <a:r>
              <a:rPr sz="3000" b="1" i="0" dirty="0">
                <a:solidFill>
                  <a:srgbClr val="4A66AC"/>
                </a:solidFill>
                <a:latin typeface="Calibri"/>
              </a:rPr>
              <a:t>2017</a:t>
            </a:r>
          </a:p>
        </p:txBody>
      </p:sp>
      <p:sp>
        <p:nvSpPr>
          <p:cNvPr id="12" name="TextBox 11"/>
          <p:cNvSpPr txBox="1"/>
          <p:nvPr/>
        </p:nvSpPr>
        <p:spPr>
          <a:xfrm>
            <a:off x="1311041" y="2517815"/>
            <a:ext cx="2895600" cy="731520"/>
          </a:xfrm>
          <a:prstGeom prst="rect">
            <a:avLst/>
          </a:prstGeom>
          <a:noFill/>
        </p:spPr>
        <p:txBody>
          <a:bodyPr wrap="square" lIns="0" tIns="0" rIns="0" bIns="0">
            <a:spAutoFit/>
          </a:bodyPr>
          <a:lstStyle/>
          <a:p>
            <a:pPr algn="l">
              <a:spcAft>
                <a:spcPts val="0"/>
              </a:spcAft>
            </a:pPr>
            <a:r>
              <a:rPr sz="1150" b="0" i="0">
                <a:solidFill>
                  <a:srgbClr val="555F73"/>
                </a:solidFill>
                <a:latin typeface="Calibri"/>
              </a:rPr>
              <a:t>ultima analisi costo-utilità italiana:</a:t>
            </a:r>
          </a:p>
          <a:p>
            <a:pPr algn="l">
              <a:spcAft>
                <a:spcPts val="0"/>
              </a:spcAft>
            </a:pPr>
            <a:r>
              <a:rPr sz="1150" b="0" i="0">
                <a:solidFill>
                  <a:srgbClr val="555F73"/>
                </a:solidFill>
                <a:latin typeface="Calibri"/>
              </a:rPr>
              <a:t>comparatore la terapia medica convenzionale</a:t>
            </a:r>
          </a:p>
        </p:txBody>
      </p:sp>
      <p:sp>
        <p:nvSpPr>
          <p:cNvPr id="13" name="TextBox 12"/>
          <p:cNvSpPr txBox="1"/>
          <p:nvPr/>
        </p:nvSpPr>
        <p:spPr>
          <a:xfrm>
            <a:off x="1097280" y="3630168"/>
            <a:ext cx="10058398" cy="779701"/>
          </a:xfrm>
          <a:prstGeom prst="rect">
            <a:avLst/>
          </a:prstGeom>
          <a:noFill/>
        </p:spPr>
        <p:txBody>
          <a:bodyPr wrap="square" lIns="0" tIns="0" rIns="0" bIns="0">
            <a:spAutoFit/>
          </a:bodyPr>
          <a:lstStyle/>
          <a:p>
            <a:pPr>
              <a:spcAft>
                <a:spcPts val="700"/>
              </a:spcAft>
            </a:pPr>
            <a:r>
              <a:rPr sz="1300" dirty="0">
                <a:solidFill>
                  <a:srgbClr val="22333B"/>
                </a:solidFill>
                <a:latin typeface="Calibri"/>
              </a:rPr>
              <a:t>•  Due </a:t>
            </a:r>
            <a:r>
              <a:rPr sz="1300" dirty="0" err="1">
                <a:solidFill>
                  <a:srgbClr val="22333B"/>
                </a:solidFill>
                <a:latin typeface="Calibri"/>
              </a:rPr>
              <a:t>strategie</a:t>
            </a:r>
            <a:r>
              <a:rPr sz="1300" dirty="0">
                <a:solidFill>
                  <a:srgbClr val="22333B"/>
                </a:solidFill>
                <a:latin typeface="Calibri"/>
              </a:rPr>
              <a:t> con </a:t>
            </a:r>
            <a:r>
              <a:rPr sz="1300" dirty="0" err="1">
                <a:solidFill>
                  <a:srgbClr val="22333B"/>
                </a:solidFill>
                <a:latin typeface="Calibri"/>
              </a:rPr>
              <a:t>profilo</a:t>
            </a:r>
            <a:r>
              <a:rPr sz="1300" dirty="0">
                <a:solidFill>
                  <a:srgbClr val="22333B"/>
                </a:solidFill>
                <a:latin typeface="Calibri"/>
              </a:rPr>
              <a:t> di </a:t>
            </a:r>
            <a:r>
              <a:rPr sz="1300" dirty="0" err="1">
                <a:solidFill>
                  <a:srgbClr val="22333B"/>
                </a:solidFill>
                <a:latin typeface="Calibri"/>
              </a:rPr>
              <a:t>spesa</a:t>
            </a:r>
            <a:r>
              <a:rPr sz="1300" dirty="0">
                <a:solidFill>
                  <a:srgbClr val="22333B"/>
                </a:solidFill>
                <a:latin typeface="Calibri"/>
              </a:rPr>
              <a:t> </a:t>
            </a:r>
            <a:r>
              <a:rPr sz="1300" dirty="0" err="1">
                <a:solidFill>
                  <a:srgbClr val="22333B"/>
                </a:solidFill>
                <a:latin typeface="Calibri"/>
              </a:rPr>
              <a:t>opposto</a:t>
            </a:r>
            <a:r>
              <a:rPr sz="1300" dirty="0">
                <a:solidFill>
                  <a:srgbClr val="22333B"/>
                </a:solidFill>
                <a:latin typeface="Calibri"/>
              </a:rPr>
              <a:t>: </a:t>
            </a:r>
            <a:r>
              <a:rPr sz="1300" dirty="0" err="1">
                <a:solidFill>
                  <a:srgbClr val="22333B"/>
                </a:solidFill>
                <a:latin typeface="Calibri"/>
              </a:rPr>
              <a:t>l'intervento</a:t>
            </a:r>
            <a:r>
              <a:rPr sz="1300" dirty="0">
                <a:solidFill>
                  <a:srgbClr val="22333B"/>
                </a:solidFill>
                <a:latin typeface="Calibri"/>
              </a:rPr>
              <a:t> </a:t>
            </a:r>
            <a:r>
              <a:rPr sz="1300" dirty="0" err="1">
                <a:solidFill>
                  <a:srgbClr val="22333B"/>
                </a:solidFill>
                <a:latin typeface="Calibri"/>
              </a:rPr>
              <a:t>si</a:t>
            </a:r>
            <a:r>
              <a:rPr sz="1300" dirty="0">
                <a:solidFill>
                  <a:srgbClr val="22333B"/>
                </a:solidFill>
                <a:latin typeface="Calibri"/>
              </a:rPr>
              <a:t> </a:t>
            </a:r>
            <a:r>
              <a:rPr sz="1300" dirty="0" err="1">
                <a:solidFill>
                  <a:srgbClr val="22333B"/>
                </a:solidFill>
                <a:latin typeface="Calibri"/>
              </a:rPr>
              <a:t>paga</a:t>
            </a:r>
            <a:r>
              <a:rPr sz="1300" dirty="0">
                <a:solidFill>
                  <a:srgbClr val="22333B"/>
                </a:solidFill>
                <a:latin typeface="Calibri"/>
              </a:rPr>
              <a:t> </a:t>
            </a:r>
            <a:r>
              <a:rPr sz="1300" dirty="0" err="1">
                <a:solidFill>
                  <a:srgbClr val="22333B"/>
                </a:solidFill>
                <a:latin typeface="Calibri"/>
              </a:rPr>
              <a:t>una</a:t>
            </a:r>
            <a:r>
              <a:rPr sz="1300" dirty="0">
                <a:solidFill>
                  <a:srgbClr val="22333B"/>
                </a:solidFill>
                <a:latin typeface="Calibri"/>
              </a:rPr>
              <a:t> volta, il </a:t>
            </a:r>
            <a:r>
              <a:rPr sz="1300" dirty="0" err="1">
                <a:solidFill>
                  <a:srgbClr val="22333B"/>
                </a:solidFill>
                <a:latin typeface="Calibri"/>
              </a:rPr>
              <a:t>farmaco</a:t>
            </a:r>
            <a:r>
              <a:rPr sz="1300" dirty="0">
                <a:solidFill>
                  <a:srgbClr val="22333B"/>
                </a:solidFill>
                <a:latin typeface="Calibri"/>
              </a:rPr>
              <a:t> ogni mese </a:t>
            </a:r>
            <a:r>
              <a:rPr sz="1300" dirty="0" err="1">
                <a:solidFill>
                  <a:srgbClr val="22333B"/>
                </a:solidFill>
                <a:latin typeface="Calibri"/>
              </a:rPr>
              <a:t>finché</a:t>
            </a:r>
            <a:r>
              <a:rPr sz="1300" dirty="0">
                <a:solidFill>
                  <a:srgbClr val="22333B"/>
                </a:solidFill>
                <a:latin typeface="Calibri"/>
              </a:rPr>
              <a:t> </a:t>
            </a:r>
            <a:r>
              <a:rPr sz="1300" dirty="0" err="1">
                <a:solidFill>
                  <a:srgbClr val="22333B"/>
                </a:solidFill>
                <a:latin typeface="Calibri"/>
              </a:rPr>
              <a:t>si</a:t>
            </a:r>
            <a:r>
              <a:rPr sz="1300" dirty="0">
                <a:solidFill>
                  <a:srgbClr val="22333B"/>
                </a:solidFill>
                <a:latin typeface="Calibri"/>
              </a:rPr>
              <a:t> continua.</a:t>
            </a:r>
          </a:p>
          <a:p>
            <a:pPr>
              <a:spcAft>
                <a:spcPts val="700"/>
              </a:spcAft>
            </a:pPr>
            <a:r>
              <a:rPr sz="1300" dirty="0">
                <a:solidFill>
                  <a:srgbClr val="22333B"/>
                </a:solidFill>
                <a:latin typeface="Calibri"/>
              </a:rPr>
              <a:t>•  </a:t>
            </a:r>
            <a:r>
              <a:rPr sz="1300" dirty="0" err="1">
                <a:solidFill>
                  <a:srgbClr val="22333B"/>
                </a:solidFill>
                <a:latin typeface="Calibri"/>
              </a:rPr>
              <a:t>L'effetto</a:t>
            </a:r>
            <a:r>
              <a:rPr sz="1300" dirty="0">
                <a:solidFill>
                  <a:srgbClr val="22333B"/>
                </a:solidFill>
                <a:latin typeface="Calibri"/>
              </a:rPr>
              <a:t> del </a:t>
            </a:r>
            <a:r>
              <a:rPr sz="1300" dirty="0" err="1">
                <a:solidFill>
                  <a:srgbClr val="22333B"/>
                </a:solidFill>
                <a:latin typeface="Calibri"/>
              </a:rPr>
              <a:t>farmaco</a:t>
            </a:r>
            <a:r>
              <a:rPr sz="1300" dirty="0">
                <a:solidFill>
                  <a:srgbClr val="22333B"/>
                </a:solidFill>
                <a:latin typeface="Calibri"/>
              </a:rPr>
              <a:t> </a:t>
            </a:r>
            <a:r>
              <a:rPr sz="1300" dirty="0" err="1">
                <a:solidFill>
                  <a:srgbClr val="22333B"/>
                </a:solidFill>
                <a:latin typeface="Calibri"/>
              </a:rPr>
              <a:t>dipende</a:t>
            </a:r>
            <a:r>
              <a:rPr sz="1300" dirty="0">
                <a:solidFill>
                  <a:srgbClr val="22333B"/>
                </a:solidFill>
                <a:latin typeface="Calibri"/>
              </a:rPr>
              <a:t> </a:t>
            </a:r>
            <a:r>
              <a:rPr sz="1300" dirty="0" err="1">
                <a:solidFill>
                  <a:srgbClr val="22333B"/>
                </a:solidFill>
                <a:latin typeface="Calibri"/>
              </a:rPr>
              <a:t>dalla</a:t>
            </a:r>
            <a:r>
              <a:rPr sz="1300" dirty="0">
                <a:solidFill>
                  <a:srgbClr val="22333B"/>
                </a:solidFill>
                <a:latin typeface="Calibri"/>
              </a:rPr>
              <a:t> </a:t>
            </a:r>
            <a:r>
              <a:rPr sz="1300" dirty="0" err="1">
                <a:solidFill>
                  <a:srgbClr val="22333B"/>
                </a:solidFill>
                <a:latin typeface="Calibri"/>
              </a:rPr>
              <a:t>persistenza</a:t>
            </a:r>
            <a:r>
              <a:rPr sz="1300" dirty="0">
                <a:solidFill>
                  <a:srgbClr val="22333B"/>
                </a:solidFill>
                <a:latin typeface="Calibri"/>
              </a:rPr>
              <a:t>, molto </a:t>
            </a:r>
            <a:r>
              <a:rPr sz="1300" dirty="0" err="1">
                <a:solidFill>
                  <a:srgbClr val="22333B"/>
                </a:solidFill>
                <a:latin typeface="Calibri"/>
              </a:rPr>
              <a:t>più</a:t>
            </a:r>
            <a:r>
              <a:rPr sz="1300" dirty="0">
                <a:solidFill>
                  <a:srgbClr val="22333B"/>
                </a:solidFill>
                <a:latin typeface="Calibri"/>
              </a:rPr>
              <a:t> </a:t>
            </a:r>
            <a:r>
              <a:rPr sz="1300" dirty="0" err="1">
                <a:solidFill>
                  <a:srgbClr val="22333B"/>
                </a:solidFill>
                <a:latin typeface="Calibri"/>
              </a:rPr>
              <a:t>bassa</a:t>
            </a:r>
            <a:r>
              <a:rPr sz="1300" dirty="0">
                <a:solidFill>
                  <a:srgbClr val="22333B"/>
                </a:solidFill>
                <a:latin typeface="Calibri"/>
              </a:rPr>
              <a:t> </a:t>
            </a:r>
            <a:r>
              <a:rPr sz="1300" dirty="0" err="1">
                <a:solidFill>
                  <a:srgbClr val="22333B"/>
                </a:solidFill>
                <a:latin typeface="Calibri"/>
              </a:rPr>
              <a:t>nella</a:t>
            </a:r>
            <a:r>
              <a:rPr sz="1300" dirty="0">
                <a:solidFill>
                  <a:srgbClr val="22333B"/>
                </a:solidFill>
                <a:latin typeface="Calibri"/>
              </a:rPr>
              <a:t> </a:t>
            </a:r>
            <a:r>
              <a:rPr sz="1300" dirty="0" err="1">
                <a:solidFill>
                  <a:srgbClr val="22333B"/>
                </a:solidFill>
                <a:latin typeface="Calibri"/>
              </a:rPr>
              <a:t>pratica</a:t>
            </a:r>
            <a:r>
              <a:rPr sz="1300" dirty="0">
                <a:solidFill>
                  <a:srgbClr val="22333B"/>
                </a:solidFill>
                <a:latin typeface="Calibri"/>
              </a:rPr>
              <a:t> </a:t>
            </a:r>
            <a:r>
              <a:rPr sz="1300" dirty="0" err="1">
                <a:solidFill>
                  <a:srgbClr val="22333B"/>
                </a:solidFill>
                <a:latin typeface="Calibri"/>
              </a:rPr>
              <a:t>che</a:t>
            </a:r>
            <a:r>
              <a:rPr sz="1300" dirty="0">
                <a:solidFill>
                  <a:srgbClr val="22333B"/>
                </a:solidFill>
                <a:latin typeface="Calibri"/>
              </a:rPr>
              <a:t> </a:t>
            </a:r>
            <a:r>
              <a:rPr sz="1300" dirty="0" err="1">
                <a:solidFill>
                  <a:srgbClr val="22333B"/>
                </a:solidFill>
                <a:latin typeface="Calibri"/>
              </a:rPr>
              <a:t>nei</a:t>
            </a:r>
            <a:r>
              <a:rPr sz="1300" dirty="0">
                <a:solidFill>
                  <a:srgbClr val="22333B"/>
                </a:solidFill>
                <a:latin typeface="Calibri"/>
              </a:rPr>
              <a:t> trial.</a:t>
            </a:r>
          </a:p>
          <a:p>
            <a:pPr>
              <a:spcAft>
                <a:spcPts val="700"/>
              </a:spcAft>
            </a:pPr>
            <a:r>
              <a:rPr sz="1300" dirty="0">
                <a:solidFill>
                  <a:srgbClr val="22333B"/>
                </a:solidFill>
                <a:latin typeface="Calibri"/>
              </a:rPr>
              <a:t>•  Nessun </a:t>
            </a:r>
            <a:r>
              <a:rPr sz="1300" dirty="0" err="1">
                <a:solidFill>
                  <a:srgbClr val="22333B"/>
                </a:solidFill>
                <a:latin typeface="Calibri"/>
              </a:rPr>
              <a:t>confronto</a:t>
            </a:r>
            <a:r>
              <a:rPr sz="1300" dirty="0">
                <a:solidFill>
                  <a:srgbClr val="22333B"/>
                </a:solidFill>
                <a:latin typeface="Calibri"/>
              </a:rPr>
              <a:t> </a:t>
            </a:r>
            <a:r>
              <a:rPr sz="1300" dirty="0" err="1">
                <a:solidFill>
                  <a:srgbClr val="22333B"/>
                </a:solidFill>
                <a:latin typeface="Calibri"/>
              </a:rPr>
              <a:t>economico</a:t>
            </a:r>
            <a:r>
              <a:rPr sz="1300" dirty="0">
                <a:solidFill>
                  <a:srgbClr val="22333B"/>
                </a:solidFill>
                <a:latin typeface="Calibri"/>
              </a:rPr>
              <a:t> </a:t>
            </a:r>
            <a:r>
              <a:rPr sz="1300" dirty="0" err="1">
                <a:solidFill>
                  <a:srgbClr val="22333B"/>
                </a:solidFill>
                <a:latin typeface="Calibri"/>
              </a:rPr>
              <a:t>fra</a:t>
            </a:r>
            <a:r>
              <a:rPr sz="1300" dirty="0">
                <a:solidFill>
                  <a:srgbClr val="22333B"/>
                </a:solidFill>
                <a:latin typeface="Calibri"/>
              </a:rPr>
              <a:t> </a:t>
            </a:r>
            <a:r>
              <a:rPr sz="1300" dirty="0" err="1">
                <a:solidFill>
                  <a:srgbClr val="22333B"/>
                </a:solidFill>
                <a:latin typeface="Calibri"/>
              </a:rPr>
              <a:t>chirurgia</a:t>
            </a:r>
            <a:r>
              <a:rPr sz="1300" dirty="0">
                <a:solidFill>
                  <a:srgbClr val="22333B"/>
                </a:solidFill>
                <a:latin typeface="Calibri"/>
              </a:rPr>
              <a:t> e </a:t>
            </a:r>
            <a:r>
              <a:rPr sz="1300" dirty="0" err="1">
                <a:solidFill>
                  <a:srgbClr val="22333B"/>
                </a:solidFill>
                <a:latin typeface="Calibri"/>
              </a:rPr>
              <a:t>incretine</a:t>
            </a:r>
            <a:r>
              <a:rPr sz="1300" dirty="0">
                <a:solidFill>
                  <a:srgbClr val="22333B"/>
                </a:solidFill>
                <a:latin typeface="Calibri"/>
              </a:rPr>
              <a:t> ad </a:t>
            </a:r>
            <a:r>
              <a:rPr sz="1300" dirty="0" err="1">
                <a:solidFill>
                  <a:srgbClr val="22333B"/>
                </a:solidFill>
                <a:latin typeface="Calibri"/>
              </a:rPr>
              <a:t>alta</a:t>
            </a:r>
            <a:r>
              <a:rPr sz="1300" dirty="0">
                <a:solidFill>
                  <a:srgbClr val="22333B"/>
                </a:solidFill>
                <a:latin typeface="Calibri"/>
              </a:rPr>
              <a:t> dose era </a:t>
            </a:r>
            <a:r>
              <a:rPr sz="1300" dirty="0" err="1">
                <a:solidFill>
                  <a:srgbClr val="22333B"/>
                </a:solidFill>
                <a:latin typeface="Calibri"/>
              </a:rPr>
              <a:t>disponibile</a:t>
            </a:r>
            <a:r>
              <a:rPr sz="1300" dirty="0">
                <a:solidFill>
                  <a:srgbClr val="22333B"/>
                </a:solidFill>
                <a:latin typeface="Calibri"/>
              </a:rPr>
              <a:t> per </a:t>
            </a:r>
            <a:r>
              <a:rPr sz="1300" dirty="0" err="1">
                <a:solidFill>
                  <a:srgbClr val="22333B"/>
                </a:solidFill>
                <a:latin typeface="Calibri"/>
              </a:rPr>
              <a:t>l'Italia</a:t>
            </a:r>
            <a:r>
              <a:rPr sz="1300" dirty="0">
                <a:solidFill>
                  <a:srgbClr val="22333B"/>
                </a:solidFill>
                <a:latin typeface="Calibri"/>
              </a:rPr>
              <a:t>.</a:t>
            </a:r>
          </a:p>
        </p:txBody>
      </p:sp>
      <p:sp>
        <p:nvSpPr>
          <p:cNvPr id="14" name="TextBox 13"/>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Registro SICOB, anno 2025; Aronne et al., N Engl J Med 2025 (SURMOUNT-5); Lucchese M et al., Obes Facts 2017;10:261–272.</a:t>
            </a:r>
          </a:p>
        </p:txBody>
      </p:sp>
      <p:sp>
        <p:nvSpPr>
          <p:cNvPr id="5" name="TextBox 4"/>
          <p:cNvSpPr txBox="1"/>
          <p:nvPr/>
        </p:nvSpPr>
        <p:spPr>
          <a:xfrm>
            <a:off x="7985359" y="1865376"/>
            <a:ext cx="2895600" cy="594360"/>
          </a:xfrm>
          <a:prstGeom prst="rect">
            <a:avLst/>
          </a:prstGeom>
          <a:noFill/>
        </p:spPr>
        <p:txBody>
          <a:bodyPr wrap="square" lIns="0" tIns="0" rIns="0" bIns="0">
            <a:spAutoFit/>
          </a:bodyPr>
          <a:lstStyle/>
          <a:p>
            <a:pPr algn="l">
              <a:spcAft>
                <a:spcPts val="400"/>
              </a:spcAft>
            </a:pPr>
            <a:r>
              <a:rPr sz="3000" b="1" i="0" dirty="0">
                <a:solidFill>
                  <a:srgbClr val="4A66AC"/>
                </a:solidFill>
                <a:latin typeface="Calibri"/>
              </a:rPr>
              <a:t>26.929</a:t>
            </a:r>
          </a:p>
        </p:txBody>
      </p:sp>
      <p:sp>
        <p:nvSpPr>
          <p:cNvPr id="6" name="TextBox 5"/>
          <p:cNvSpPr txBox="1"/>
          <p:nvPr/>
        </p:nvSpPr>
        <p:spPr>
          <a:xfrm>
            <a:off x="7985359" y="2505456"/>
            <a:ext cx="2895600" cy="731520"/>
          </a:xfrm>
          <a:prstGeom prst="rect">
            <a:avLst/>
          </a:prstGeom>
          <a:noFill/>
        </p:spPr>
        <p:txBody>
          <a:bodyPr wrap="square" lIns="0" tIns="0" rIns="0" bIns="0">
            <a:spAutoFit/>
          </a:bodyPr>
          <a:lstStyle/>
          <a:p>
            <a:pPr algn="l">
              <a:spcAft>
                <a:spcPts val="0"/>
              </a:spcAft>
            </a:pPr>
            <a:r>
              <a:rPr sz="1150" b="0" i="0">
                <a:solidFill>
                  <a:srgbClr val="555F73"/>
                </a:solidFill>
                <a:latin typeface="Calibri"/>
              </a:rPr>
              <a:t>interventi bariatrici l'anno in Italia,</a:t>
            </a:r>
          </a:p>
          <a:p>
            <a:pPr algn="l">
              <a:spcAft>
                <a:spcPts val="0"/>
              </a:spcAft>
            </a:pPr>
            <a:r>
              <a:rPr sz="1150" b="0" i="0">
                <a:solidFill>
                  <a:srgbClr val="555F73"/>
                </a:solidFill>
                <a:latin typeface="Calibri"/>
              </a:rPr>
              <a:t>di cui il 53,9% sleeve gastrectomy</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Metodi</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Markov di coorte, ciclo mensile, orizzonte 50 anni, sconto 3% su costi ed esiti</a:t>
            </a:r>
          </a:p>
        </p:txBody>
      </p:sp>
      <p:sp>
        <p:nvSpPr>
          <p:cNvPr id="4" name="Rounded Rectangle 3"/>
          <p:cNvSpPr/>
          <p:nvPr/>
        </p:nvSpPr>
        <p:spPr>
          <a:xfrm>
            <a:off x="1097280" y="1755648"/>
            <a:ext cx="10058400" cy="804672"/>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25880" y="1920240"/>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Popolazione</a:t>
            </a:r>
          </a:p>
        </p:txBody>
      </p:sp>
      <p:sp>
        <p:nvSpPr>
          <p:cNvPr id="6" name="TextBox 5"/>
          <p:cNvSpPr txBox="1"/>
          <p:nvPr/>
        </p:nvSpPr>
        <p:spPr>
          <a:xfrm>
            <a:off x="3200400" y="1865376"/>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42 anni, BMI 43 kg/m², 27% uomini, 20,2% con diabete tipo 2, PAS 140 mmHg</a:t>
            </a:r>
          </a:p>
        </p:txBody>
      </p:sp>
      <p:sp>
        <p:nvSpPr>
          <p:cNvPr id="7" name="Rounded Rectangle 6"/>
          <p:cNvSpPr/>
          <p:nvPr/>
        </p:nvSpPr>
        <p:spPr>
          <a:xfrm>
            <a:off x="1097280" y="2633472"/>
            <a:ext cx="10058400" cy="804672"/>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325880" y="2798064"/>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Strategie</a:t>
            </a:r>
          </a:p>
        </p:txBody>
      </p:sp>
      <p:sp>
        <p:nvSpPr>
          <p:cNvPr id="9" name="TextBox 8"/>
          <p:cNvSpPr txBox="1"/>
          <p:nvPr/>
        </p:nvSpPr>
        <p:spPr>
          <a:xfrm>
            <a:off x="3200400" y="2743200"/>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Sleeve gastrectomy vs semaglutide 2,4 mg e tirzepatide 15 mg (50:50), senza crossover</a:t>
            </a:r>
          </a:p>
        </p:txBody>
      </p:sp>
      <p:sp>
        <p:nvSpPr>
          <p:cNvPr id="10" name="Rounded Rectangle 9"/>
          <p:cNvSpPr/>
          <p:nvPr/>
        </p:nvSpPr>
        <p:spPr>
          <a:xfrm>
            <a:off x="1097280" y="3511296"/>
            <a:ext cx="10058400" cy="804672"/>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325880" y="3675887"/>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Struttura</a:t>
            </a:r>
          </a:p>
        </p:txBody>
      </p:sp>
      <p:sp>
        <p:nvSpPr>
          <p:cNvPr id="12" name="TextBox 11"/>
          <p:cNvSpPr txBox="1"/>
          <p:nvPr/>
        </p:nvSpPr>
        <p:spPr>
          <a:xfrm>
            <a:off x="3200400" y="3621024"/>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12 stati; rischio ricalcolato ogni mese da età, BMI, pressione, fumo e diabete</a:t>
            </a:r>
          </a:p>
        </p:txBody>
      </p:sp>
      <p:sp>
        <p:nvSpPr>
          <p:cNvPr id="13" name="Rounded Rectangle 12"/>
          <p:cNvSpPr/>
          <p:nvPr/>
        </p:nvSpPr>
        <p:spPr>
          <a:xfrm>
            <a:off x="1097280" y="4389120"/>
            <a:ext cx="10058400" cy="804672"/>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325880" y="4553712"/>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Persistenza</a:t>
            </a:r>
          </a:p>
        </p:txBody>
      </p:sp>
      <p:sp>
        <p:nvSpPr>
          <p:cNvPr id="15" name="TextBox 14"/>
          <p:cNvSpPr txBox="1"/>
          <p:nvPr/>
        </p:nvSpPr>
        <p:spPr>
          <a:xfrm>
            <a:off x="3200400" y="4498848"/>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Sospensione 41,5% il primo anno, poi 10,5%/anno: a 10 anni è in terapia il 22%. Costo ed effetto del farmaco vengono rimossi insieme</a:t>
            </a:r>
          </a:p>
        </p:txBody>
      </p:sp>
      <p:sp>
        <p:nvSpPr>
          <p:cNvPr id="16" name="Rounded Rectangle 15"/>
          <p:cNvSpPr/>
          <p:nvPr/>
        </p:nvSpPr>
        <p:spPr>
          <a:xfrm>
            <a:off x="1097280" y="5266944"/>
            <a:ext cx="10058400" cy="804672"/>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1325880" y="5431536"/>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Analisi</a:t>
            </a:r>
          </a:p>
        </p:txBody>
      </p:sp>
      <p:sp>
        <p:nvSpPr>
          <p:cNvPr id="18" name="TextBox 17"/>
          <p:cNvSpPr txBox="1"/>
          <p:nvPr/>
        </p:nvSpPr>
        <p:spPr>
          <a:xfrm>
            <a:off x="3200400" y="5376672"/>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DSA su 37 parametri, 45 scenari, 5.000 simulazioni probabilistiche, 12 sottogruppi</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In Italia i due trattamenti non li paga lo stesso soggetto</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È il presupposto per leggere qualunque risultato economico</a:t>
            </a:r>
          </a:p>
        </p:txBody>
      </p:sp>
      <p:sp>
        <p:nvSpPr>
          <p:cNvPr id="4" name="Rounded Rectangle 3"/>
          <p:cNvSpPr/>
          <p:nvPr/>
        </p:nvSpPr>
        <p:spPr>
          <a:xfrm>
            <a:off x="1097280" y="1755648"/>
            <a:ext cx="4892040" cy="2743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71600" y="1920240"/>
            <a:ext cx="4389120" cy="365760"/>
          </a:xfrm>
          <a:prstGeom prst="rect">
            <a:avLst/>
          </a:prstGeom>
          <a:noFill/>
        </p:spPr>
        <p:txBody>
          <a:bodyPr wrap="square" lIns="0" tIns="0" rIns="0" bIns="0">
            <a:spAutoFit/>
          </a:bodyPr>
          <a:lstStyle/>
          <a:p>
            <a:pPr algn="l">
              <a:spcAft>
                <a:spcPts val="400"/>
              </a:spcAft>
            </a:pPr>
            <a:r>
              <a:rPr sz="1700" b="1" i="0">
                <a:solidFill>
                  <a:srgbClr val="4A66AC"/>
                </a:solidFill>
                <a:latin typeface="Calibri"/>
              </a:rPr>
              <a:t>Chirurgia bariatrica</a:t>
            </a:r>
          </a:p>
        </p:txBody>
      </p:sp>
      <p:sp>
        <p:nvSpPr>
          <p:cNvPr id="6" name="TextBox 5"/>
          <p:cNvSpPr txBox="1"/>
          <p:nvPr/>
        </p:nvSpPr>
        <p:spPr>
          <a:xfrm>
            <a:off x="1371600" y="2441448"/>
            <a:ext cx="4343400" cy="1920240"/>
          </a:xfrm>
          <a:prstGeom prst="rect">
            <a:avLst/>
          </a:prstGeom>
          <a:noFill/>
        </p:spPr>
        <p:txBody>
          <a:bodyPr wrap="square" lIns="0" tIns="0" rIns="0" bIns="0">
            <a:spAutoFit/>
          </a:bodyPr>
          <a:lstStyle/>
          <a:p>
            <a:pPr>
              <a:spcAft>
                <a:spcPts val="700"/>
              </a:spcAft>
            </a:pPr>
            <a:r>
              <a:rPr sz="1250">
                <a:solidFill>
                  <a:srgbClr val="22333B"/>
                </a:solidFill>
                <a:latin typeface="Calibri"/>
              </a:rPr>
              <a:t>•  Prestazione ospedaliera a carico del SSN (DRG), con criteri clinici nazionali</a:t>
            </a:r>
          </a:p>
          <a:p>
            <a:pPr>
              <a:spcAft>
                <a:spcPts val="700"/>
              </a:spcAft>
            </a:pPr>
            <a:r>
              <a:rPr sz="1250">
                <a:solidFill>
                  <a:srgbClr val="22333B"/>
                </a:solidFill>
                <a:latin typeface="Calibri"/>
              </a:rPr>
              <a:t>•  Follow-up, complicanze e reinterventi a carico del SSN</a:t>
            </a:r>
          </a:p>
          <a:p>
            <a:pPr>
              <a:spcAft>
                <a:spcPts val="700"/>
              </a:spcAft>
            </a:pPr>
            <a:r>
              <a:rPr sz="1250">
                <a:solidFill>
                  <a:srgbClr val="22333B"/>
                </a:solidFill>
                <a:latin typeface="Calibri"/>
              </a:rPr>
              <a:t>•  Tariffe e percorsi variabili per Regione</a:t>
            </a:r>
          </a:p>
        </p:txBody>
      </p:sp>
      <p:sp>
        <p:nvSpPr>
          <p:cNvPr id="7" name="Rounded Rectangle 6"/>
          <p:cNvSpPr/>
          <p:nvPr/>
        </p:nvSpPr>
        <p:spPr>
          <a:xfrm>
            <a:off x="6263640" y="1755648"/>
            <a:ext cx="4892040" cy="2743200"/>
          </a:xfrm>
          <a:prstGeom prst="roundRect">
            <a:avLst>
              <a:gd name="adj" fmla="val 6000"/>
            </a:avLst>
          </a:prstGeom>
          <a:solidFill>
            <a:srgbClr val="F8EC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6537960" y="1920240"/>
            <a:ext cx="4389120" cy="365760"/>
          </a:xfrm>
          <a:prstGeom prst="rect">
            <a:avLst/>
          </a:prstGeom>
          <a:noFill/>
        </p:spPr>
        <p:txBody>
          <a:bodyPr wrap="square" lIns="0" tIns="0" rIns="0" bIns="0">
            <a:spAutoFit/>
          </a:bodyPr>
          <a:lstStyle/>
          <a:p>
            <a:pPr algn="l">
              <a:spcAft>
                <a:spcPts val="400"/>
              </a:spcAft>
            </a:pPr>
            <a:r>
              <a:rPr sz="1700" b="1" i="0">
                <a:solidFill>
                  <a:srgbClr val="A85548"/>
                </a:solidFill>
                <a:latin typeface="Calibri"/>
              </a:rPr>
              <a:t>Farmaci anti-obesità</a:t>
            </a:r>
          </a:p>
        </p:txBody>
      </p:sp>
      <p:sp>
        <p:nvSpPr>
          <p:cNvPr id="9" name="TextBox 8"/>
          <p:cNvSpPr txBox="1"/>
          <p:nvPr/>
        </p:nvSpPr>
        <p:spPr>
          <a:xfrm>
            <a:off x="6537960" y="2441448"/>
            <a:ext cx="4343400" cy="1920240"/>
          </a:xfrm>
          <a:prstGeom prst="rect">
            <a:avLst/>
          </a:prstGeom>
          <a:noFill/>
        </p:spPr>
        <p:txBody>
          <a:bodyPr wrap="square" lIns="0" tIns="0" rIns="0" bIns="0">
            <a:spAutoFit/>
          </a:bodyPr>
          <a:lstStyle/>
          <a:p>
            <a:pPr>
              <a:spcAft>
                <a:spcPts val="700"/>
              </a:spcAft>
            </a:pPr>
            <a:r>
              <a:rPr sz="1250">
                <a:solidFill>
                  <a:srgbClr val="22333B"/>
                </a:solidFill>
                <a:latin typeface="Calibri"/>
              </a:rPr>
              <a:t>•  Classe C: "a totale carico del cittadino" per la gestione del peso (AIFA, 2026)</a:t>
            </a:r>
          </a:p>
          <a:p>
            <a:pPr>
              <a:spcAft>
                <a:spcPts val="700"/>
              </a:spcAft>
            </a:pPr>
            <a:r>
              <a:rPr sz="1250">
                <a:solidFill>
                  <a:srgbClr val="22333B"/>
                </a:solidFill>
                <a:latin typeface="Calibri"/>
              </a:rPr>
              <a:t>•  Rimborsati dal SSN solo per il diabete tipo 2, in Nota 100</a:t>
            </a:r>
          </a:p>
          <a:p>
            <a:pPr>
              <a:spcAft>
                <a:spcPts val="700"/>
              </a:spcAft>
            </a:pPr>
            <a:r>
              <a:rPr sz="1250">
                <a:solidFill>
                  <a:srgbClr val="22333B"/>
                </a:solidFill>
                <a:latin typeface="Calibri"/>
              </a:rPr>
              <a:t>•  Spesa privata nazionale in forte crescita (+85,7% di consumi in un anno)</a:t>
            </a:r>
          </a:p>
        </p:txBody>
      </p:sp>
      <p:sp>
        <p:nvSpPr>
          <p:cNvPr id="10" name="TextBox 9"/>
          <p:cNvSpPr txBox="1"/>
          <p:nvPr/>
        </p:nvSpPr>
        <p:spPr>
          <a:xfrm>
            <a:off x="1097280" y="4681728"/>
            <a:ext cx="10058400" cy="457200"/>
          </a:xfrm>
          <a:prstGeom prst="rect">
            <a:avLst/>
          </a:prstGeom>
          <a:noFill/>
        </p:spPr>
        <p:txBody>
          <a:bodyPr wrap="square" lIns="0" tIns="0" rIns="0" bIns="0">
            <a:spAutoFit/>
          </a:bodyPr>
          <a:lstStyle/>
          <a:p>
            <a:pPr algn="l">
              <a:spcAft>
                <a:spcPts val="400"/>
              </a:spcAft>
            </a:pPr>
            <a:r>
              <a:rPr sz="1400" b="1" i="0">
                <a:solidFill>
                  <a:srgbClr val="242852"/>
                </a:solidFill>
                <a:latin typeface="Calibri"/>
              </a:rPr>
              <a:t>Conseguenza: il costo del farmaco non è spesa del SSN. Va riportato separatamente, come spesa della persona.</a:t>
            </a:r>
          </a:p>
        </p:txBody>
      </p:sp>
      <p:sp>
        <p:nvSpPr>
          <p:cNvPr id="11" name="TextBox 10"/>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AIFA, guida sui farmaci per diabete e obesità, 2026; Rapporto OsMed 2025.</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Risultati di salute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Il guadagno di salute è il risultato più solido del lavoro</a:t>
            </a:r>
          </a:p>
        </p:txBody>
      </p:sp>
      <p:sp>
        <p:nvSpPr>
          <p:cNvPr id="4" name="Rounded Rectangle 3"/>
          <p:cNvSpPr/>
          <p:nvPr/>
        </p:nvSpPr>
        <p:spPr>
          <a:xfrm>
            <a:off x="1097280" y="1755648"/>
            <a:ext cx="3224783" cy="14630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280160" y="1865376"/>
            <a:ext cx="2895600" cy="548640"/>
          </a:xfrm>
          <a:prstGeom prst="rect">
            <a:avLst/>
          </a:prstGeom>
          <a:noFill/>
        </p:spPr>
        <p:txBody>
          <a:bodyPr wrap="square" lIns="0" tIns="0" rIns="0" bIns="0">
            <a:spAutoFit/>
          </a:bodyPr>
          <a:lstStyle/>
          <a:p>
            <a:pPr algn="l">
              <a:spcAft>
                <a:spcPts val="400"/>
              </a:spcAft>
            </a:pPr>
            <a:r>
              <a:rPr sz="2800" b="1" i="0">
                <a:solidFill>
                  <a:srgbClr val="4A66AC"/>
                </a:solidFill>
                <a:latin typeface="Calibri"/>
              </a:rPr>
              <a:t>+1,669</a:t>
            </a:r>
          </a:p>
        </p:txBody>
      </p:sp>
      <p:sp>
        <p:nvSpPr>
          <p:cNvPr id="6" name="TextBox 5"/>
          <p:cNvSpPr txBox="1"/>
          <p:nvPr/>
        </p:nvSpPr>
        <p:spPr>
          <a:xfrm>
            <a:off x="1280160" y="2468880"/>
            <a:ext cx="2895600" cy="640080"/>
          </a:xfrm>
          <a:prstGeom prst="rect">
            <a:avLst/>
          </a:prstGeom>
          <a:noFill/>
        </p:spPr>
        <p:txBody>
          <a:bodyPr wrap="square" lIns="0" tIns="0" rIns="0" bIns="0">
            <a:spAutoFit/>
          </a:bodyPr>
          <a:lstStyle/>
          <a:p>
            <a:pPr algn="l">
              <a:spcAft>
                <a:spcPts val="0"/>
              </a:spcAft>
            </a:pPr>
            <a:r>
              <a:rPr sz="1150" b="0" i="0">
                <a:solidFill>
                  <a:srgbClr val="555F73"/>
                </a:solidFill>
                <a:latin typeface="Calibri"/>
              </a:rPr>
              <a:t>QALY per persona</a:t>
            </a:r>
          </a:p>
          <a:p>
            <a:pPr algn="l">
              <a:spcAft>
                <a:spcPts val="0"/>
              </a:spcAft>
            </a:pPr>
            <a:r>
              <a:rPr sz="1150" b="0" i="0">
                <a:solidFill>
                  <a:srgbClr val="555F73"/>
                </a:solidFill>
                <a:latin typeface="Calibri"/>
              </a:rPr>
              <a:t>(intervallo di credibilità 1,254–2,118)</a:t>
            </a:r>
          </a:p>
        </p:txBody>
      </p:sp>
      <p:sp>
        <p:nvSpPr>
          <p:cNvPr id="10" name="Rounded Rectangle 9"/>
          <p:cNvSpPr/>
          <p:nvPr/>
        </p:nvSpPr>
        <p:spPr>
          <a:xfrm>
            <a:off x="7930895" y="1755648"/>
            <a:ext cx="3224783" cy="14630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113775" y="1865376"/>
            <a:ext cx="2895600" cy="548640"/>
          </a:xfrm>
          <a:prstGeom prst="rect">
            <a:avLst/>
          </a:prstGeom>
          <a:noFill/>
        </p:spPr>
        <p:txBody>
          <a:bodyPr wrap="square" lIns="0" tIns="0" rIns="0" bIns="0">
            <a:spAutoFit/>
          </a:bodyPr>
          <a:lstStyle/>
          <a:p>
            <a:pPr algn="l">
              <a:spcAft>
                <a:spcPts val="400"/>
              </a:spcAft>
            </a:pPr>
            <a:r>
              <a:rPr sz="2800" b="1" i="0">
                <a:solidFill>
                  <a:srgbClr val="4A66AC"/>
                </a:solidFill>
                <a:latin typeface="Calibri"/>
              </a:rPr>
              <a:t>0 su 5.000</a:t>
            </a:r>
          </a:p>
        </p:txBody>
      </p:sp>
      <p:sp>
        <p:nvSpPr>
          <p:cNvPr id="12" name="TextBox 11"/>
          <p:cNvSpPr txBox="1"/>
          <p:nvPr/>
        </p:nvSpPr>
        <p:spPr>
          <a:xfrm>
            <a:off x="8113775" y="2468880"/>
            <a:ext cx="2895600" cy="640080"/>
          </a:xfrm>
          <a:prstGeom prst="rect">
            <a:avLst/>
          </a:prstGeom>
          <a:noFill/>
        </p:spPr>
        <p:txBody>
          <a:bodyPr wrap="square" lIns="0" tIns="0" rIns="0" bIns="0">
            <a:spAutoFit/>
          </a:bodyPr>
          <a:lstStyle/>
          <a:p>
            <a:pPr algn="l">
              <a:spcAft>
                <a:spcPts val="0"/>
              </a:spcAft>
            </a:pPr>
            <a:r>
              <a:rPr sz="1150" b="0" i="0">
                <a:solidFill>
                  <a:srgbClr val="555F73"/>
                </a:solidFill>
                <a:latin typeface="Calibri"/>
              </a:rPr>
              <a:t>simulazioni con guadagno</a:t>
            </a:r>
          </a:p>
          <a:p>
            <a:pPr algn="l">
              <a:spcAft>
                <a:spcPts val="0"/>
              </a:spcAft>
            </a:pPr>
            <a:r>
              <a:rPr sz="1150" b="0" i="0">
                <a:solidFill>
                  <a:srgbClr val="555F73"/>
                </a:solidFill>
                <a:latin typeface="Calibri"/>
              </a:rPr>
              <a:t>di QALY negativo</a:t>
            </a:r>
          </a:p>
        </p:txBody>
      </p:sp>
      <p:sp>
        <p:nvSpPr>
          <p:cNvPr id="13" name="TextBox 12"/>
          <p:cNvSpPr txBox="1"/>
          <p:nvPr/>
        </p:nvSpPr>
        <p:spPr>
          <a:xfrm>
            <a:off x="1167618" y="4351640"/>
            <a:ext cx="10058400" cy="474489"/>
          </a:xfrm>
          <a:prstGeom prst="rect">
            <a:avLst/>
          </a:prstGeom>
          <a:noFill/>
        </p:spPr>
        <p:txBody>
          <a:bodyPr wrap="square" lIns="0" tIns="0" rIns="0" bIns="0">
            <a:spAutoFit/>
          </a:bodyPr>
          <a:lstStyle/>
          <a:p>
            <a:pPr>
              <a:spcAft>
                <a:spcPts val="700"/>
              </a:spcAft>
            </a:pPr>
            <a:r>
              <a:rPr sz="1250" dirty="0">
                <a:solidFill>
                  <a:srgbClr val="22333B"/>
                </a:solidFill>
                <a:latin typeface="Calibri"/>
              </a:rPr>
              <a:t>•  </a:t>
            </a:r>
            <a:r>
              <a:rPr sz="1250" dirty="0" err="1">
                <a:solidFill>
                  <a:srgbClr val="22333B"/>
                </a:solidFill>
                <a:latin typeface="Calibri"/>
              </a:rPr>
              <a:t>Risultato</a:t>
            </a:r>
            <a:r>
              <a:rPr sz="1250" dirty="0">
                <a:solidFill>
                  <a:srgbClr val="22333B"/>
                </a:solidFill>
                <a:latin typeface="Calibri"/>
              </a:rPr>
              <a:t> </a:t>
            </a:r>
            <a:r>
              <a:rPr sz="1250" dirty="0" err="1">
                <a:solidFill>
                  <a:srgbClr val="22333B"/>
                </a:solidFill>
                <a:latin typeface="Calibri"/>
              </a:rPr>
              <a:t>favorevole</a:t>
            </a:r>
            <a:r>
              <a:rPr sz="1250" dirty="0">
                <a:solidFill>
                  <a:srgbClr val="22333B"/>
                </a:solidFill>
                <a:latin typeface="Calibri"/>
              </a:rPr>
              <a:t> alla </a:t>
            </a:r>
            <a:r>
              <a:rPr sz="1250" dirty="0" err="1">
                <a:solidFill>
                  <a:srgbClr val="22333B"/>
                </a:solidFill>
                <a:latin typeface="Calibri"/>
              </a:rPr>
              <a:t>chirurgia</a:t>
            </a:r>
            <a:r>
              <a:rPr sz="1250" dirty="0">
                <a:solidFill>
                  <a:srgbClr val="22333B"/>
                </a:solidFill>
                <a:latin typeface="Calibri"/>
              </a:rPr>
              <a:t> in tutti </a:t>
            </a:r>
            <a:r>
              <a:rPr sz="1250" dirty="0" err="1">
                <a:solidFill>
                  <a:srgbClr val="22333B"/>
                </a:solidFill>
                <a:latin typeface="Calibri"/>
              </a:rPr>
              <a:t>i</a:t>
            </a:r>
            <a:r>
              <a:rPr sz="1250" dirty="0">
                <a:solidFill>
                  <a:srgbClr val="22333B"/>
                </a:solidFill>
                <a:latin typeface="Calibri"/>
              </a:rPr>
              <a:t> </a:t>
            </a:r>
            <a:r>
              <a:rPr sz="1250" dirty="0" err="1">
                <a:solidFill>
                  <a:srgbClr val="22333B"/>
                </a:solidFill>
                <a:latin typeface="Calibri"/>
              </a:rPr>
              <a:t>dodici</a:t>
            </a:r>
            <a:r>
              <a:rPr sz="1250" dirty="0">
                <a:solidFill>
                  <a:srgbClr val="22333B"/>
                </a:solidFill>
                <a:latin typeface="Calibri"/>
              </a:rPr>
              <a:t> </a:t>
            </a:r>
            <a:r>
              <a:rPr sz="1250" dirty="0" err="1">
                <a:solidFill>
                  <a:srgbClr val="22333B"/>
                </a:solidFill>
                <a:latin typeface="Calibri"/>
              </a:rPr>
              <a:t>sottogruppi</a:t>
            </a:r>
            <a:r>
              <a:rPr sz="1250" dirty="0">
                <a:solidFill>
                  <a:srgbClr val="22333B"/>
                </a:solidFill>
                <a:latin typeface="Calibri"/>
              </a:rPr>
              <a:t> per </a:t>
            </a:r>
            <a:r>
              <a:rPr sz="1250" dirty="0" err="1">
                <a:solidFill>
                  <a:srgbClr val="22333B"/>
                </a:solidFill>
                <a:latin typeface="Calibri"/>
              </a:rPr>
              <a:t>età</a:t>
            </a:r>
            <a:r>
              <a:rPr sz="1250" dirty="0">
                <a:solidFill>
                  <a:srgbClr val="22333B"/>
                </a:solidFill>
                <a:latin typeface="Calibri"/>
              </a:rPr>
              <a:t>, </a:t>
            </a:r>
            <a:r>
              <a:rPr sz="1250" dirty="0" err="1">
                <a:solidFill>
                  <a:srgbClr val="22333B"/>
                </a:solidFill>
                <a:latin typeface="Calibri"/>
              </a:rPr>
              <a:t>classe</a:t>
            </a:r>
            <a:r>
              <a:rPr sz="1250" dirty="0">
                <a:solidFill>
                  <a:srgbClr val="22333B"/>
                </a:solidFill>
                <a:latin typeface="Calibri"/>
              </a:rPr>
              <a:t> di BMI e </a:t>
            </a:r>
            <a:r>
              <a:rPr sz="1250" dirty="0" err="1">
                <a:solidFill>
                  <a:srgbClr val="22333B"/>
                </a:solidFill>
                <a:latin typeface="Calibri"/>
              </a:rPr>
              <a:t>stato</a:t>
            </a:r>
            <a:r>
              <a:rPr sz="1250" dirty="0">
                <a:solidFill>
                  <a:srgbClr val="22333B"/>
                </a:solidFill>
                <a:latin typeface="Calibri"/>
              </a:rPr>
              <a:t> </a:t>
            </a:r>
            <a:r>
              <a:rPr sz="1250" dirty="0" err="1">
                <a:solidFill>
                  <a:srgbClr val="22333B"/>
                </a:solidFill>
                <a:latin typeface="Calibri"/>
              </a:rPr>
              <a:t>diabetico</a:t>
            </a:r>
            <a:r>
              <a:rPr sz="1250" dirty="0">
                <a:solidFill>
                  <a:srgbClr val="22333B"/>
                </a:solidFill>
                <a:latin typeface="Calibri"/>
              </a:rPr>
              <a:t>.</a:t>
            </a:r>
          </a:p>
          <a:p>
            <a:pPr>
              <a:spcAft>
                <a:spcPts val="700"/>
              </a:spcAft>
            </a:pPr>
            <a:r>
              <a:rPr sz="1250" dirty="0">
                <a:solidFill>
                  <a:srgbClr val="22333B"/>
                </a:solidFill>
                <a:latin typeface="Calibri"/>
              </a:rPr>
              <a:t>•  </a:t>
            </a:r>
            <a:r>
              <a:rPr sz="1250" dirty="0" err="1">
                <a:solidFill>
                  <a:srgbClr val="22333B"/>
                </a:solidFill>
                <a:latin typeface="Calibri"/>
              </a:rPr>
              <a:t>Azzerando</a:t>
            </a:r>
            <a:r>
              <a:rPr sz="1250" dirty="0">
                <a:solidFill>
                  <a:srgbClr val="22333B"/>
                </a:solidFill>
                <a:latin typeface="Calibri"/>
              </a:rPr>
              <a:t> del </a:t>
            </a:r>
            <a:r>
              <a:rPr sz="1250" dirty="0" err="1">
                <a:solidFill>
                  <a:srgbClr val="22333B"/>
                </a:solidFill>
                <a:latin typeface="Calibri"/>
              </a:rPr>
              <a:t>tutto</a:t>
            </a:r>
            <a:r>
              <a:rPr sz="1250" dirty="0">
                <a:solidFill>
                  <a:srgbClr val="22333B"/>
                </a:solidFill>
                <a:latin typeface="Calibri"/>
              </a:rPr>
              <a:t> il </a:t>
            </a:r>
            <a:r>
              <a:rPr sz="1250" dirty="0" err="1">
                <a:solidFill>
                  <a:srgbClr val="22333B"/>
                </a:solidFill>
                <a:latin typeface="Calibri"/>
              </a:rPr>
              <a:t>legame</a:t>
            </a:r>
            <a:r>
              <a:rPr sz="1250" dirty="0">
                <a:solidFill>
                  <a:srgbClr val="22333B"/>
                </a:solidFill>
                <a:latin typeface="Calibri"/>
              </a:rPr>
              <a:t> </a:t>
            </a:r>
            <a:r>
              <a:rPr sz="1250" dirty="0" err="1">
                <a:solidFill>
                  <a:srgbClr val="22333B"/>
                </a:solidFill>
                <a:latin typeface="Calibri"/>
              </a:rPr>
              <a:t>fra</a:t>
            </a:r>
            <a:r>
              <a:rPr sz="1250" dirty="0">
                <a:solidFill>
                  <a:srgbClr val="22333B"/>
                </a:solidFill>
                <a:latin typeface="Calibri"/>
              </a:rPr>
              <a:t> BMI e </a:t>
            </a:r>
            <a:r>
              <a:rPr sz="1250" dirty="0" err="1">
                <a:solidFill>
                  <a:srgbClr val="22333B"/>
                </a:solidFill>
                <a:latin typeface="Calibri"/>
              </a:rPr>
              <a:t>qualità</a:t>
            </a:r>
            <a:r>
              <a:rPr sz="1250" dirty="0">
                <a:solidFill>
                  <a:srgbClr val="22333B"/>
                </a:solidFill>
                <a:latin typeface="Calibri"/>
              </a:rPr>
              <a:t> di vita </a:t>
            </a:r>
            <a:r>
              <a:rPr sz="1250" dirty="0" err="1">
                <a:solidFill>
                  <a:srgbClr val="22333B"/>
                </a:solidFill>
                <a:latin typeface="Calibri"/>
              </a:rPr>
              <a:t>restano</a:t>
            </a:r>
            <a:r>
              <a:rPr sz="1250" dirty="0">
                <a:solidFill>
                  <a:srgbClr val="22333B"/>
                </a:solidFill>
                <a:latin typeface="Calibri"/>
              </a:rPr>
              <a:t> +0,748 QALY, da </a:t>
            </a:r>
            <a:r>
              <a:rPr sz="1250" dirty="0" err="1">
                <a:solidFill>
                  <a:srgbClr val="22333B"/>
                </a:solidFill>
                <a:latin typeface="Calibri"/>
              </a:rPr>
              <a:t>remissione</a:t>
            </a:r>
            <a:r>
              <a:rPr sz="1250" dirty="0">
                <a:solidFill>
                  <a:srgbClr val="22333B"/>
                </a:solidFill>
                <a:latin typeface="Calibri"/>
              </a:rPr>
              <a:t> del </a:t>
            </a:r>
            <a:r>
              <a:rPr sz="1250" dirty="0" err="1">
                <a:solidFill>
                  <a:srgbClr val="22333B"/>
                </a:solidFill>
                <a:latin typeface="Calibri"/>
              </a:rPr>
              <a:t>diabete</a:t>
            </a:r>
            <a:r>
              <a:rPr sz="1250" dirty="0">
                <a:solidFill>
                  <a:srgbClr val="22333B"/>
                </a:solidFill>
                <a:latin typeface="Calibri"/>
              </a:rPr>
              <a:t> e </a:t>
            </a:r>
            <a:r>
              <a:rPr sz="1250" dirty="0" err="1">
                <a:solidFill>
                  <a:srgbClr val="22333B"/>
                </a:solidFill>
                <a:latin typeface="Calibri"/>
              </a:rPr>
              <a:t>minori</a:t>
            </a:r>
            <a:r>
              <a:rPr sz="1250" dirty="0">
                <a:solidFill>
                  <a:srgbClr val="22333B"/>
                </a:solidFill>
                <a:latin typeface="Calibri"/>
              </a:rPr>
              <a:t> </a:t>
            </a:r>
            <a:r>
              <a:rPr sz="1250" dirty="0" err="1">
                <a:solidFill>
                  <a:srgbClr val="22333B"/>
                </a:solidFill>
                <a:latin typeface="Calibri"/>
              </a:rPr>
              <a:t>eventi</a:t>
            </a:r>
            <a:r>
              <a:rPr sz="1250" dirty="0">
                <a:solidFill>
                  <a:srgbClr val="22333B"/>
                </a:solidFill>
                <a:latin typeface="Calibri"/>
              </a:rPr>
              <a:t> </a:t>
            </a:r>
            <a:r>
              <a:rPr sz="1250" dirty="0" err="1">
                <a:solidFill>
                  <a:srgbClr val="22333B"/>
                </a:solidFill>
                <a:latin typeface="Calibri"/>
              </a:rPr>
              <a:t>cardiovascolari</a:t>
            </a:r>
            <a:r>
              <a:rPr sz="1250" dirty="0">
                <a:solidFill>
                  <a:srgbClr val="22333B"/>
                </a:solidFill>
                <a:latin typeface="Calibri"/>
              </a:rPr>
              <a:t>.</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Risultati economici, letti per pagatore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Stessa simulazione, tre letture a seconda di chi paga</a:t>
            </a:r>
          </a:p>
        </p:txBody>
      </p:sp>
      <p:sp>
        <p:nvSpPr>
          <p:cNvPr id="4" name="Rounded Rectangle 3"/>
          <p:cNvSpPr/>
          <p:nvPr/>
        </p:nvSpPr>
        <p:spPr>
          <a:xfrm>
            <a:off x="1097280" y="1755648"/>
            <a:ext cx="3017520" cy="19202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298448" y="1874519"/>
            <a:ext cx="2606039" cy="27432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Paga il SSN</a:t>
            </a:r>
          </a:p>
        </p:txBody>
      </p:sp>
      <p:sp>
        <p:nvSpPr>
          <p:cNvPr id="6" name="TextBox 5"/>
          <p:cNvSpPr txBox="1"/>
          <p:nvPr/>
        </p:nvSpPr>
        <p:spPr>
          <a:xfrm>
            <a:off x="1298448" y="2167128"/>
            <a:ext cx="2606039" cy="548640"/>
          </a:xfrm>
          <a:prstGeom prst="rect">
            <a:avLst/>
          </a:prstGeom>
          <a:noFill/>
        </p:spPr>
        <p:txBody>
          <a:bodyPr wrap="square" lIns="0" tIns="0" rIns="0" bIns="0">
            <a:spAutoFit/>
          </a:bodyPr>
          <a:lstStyle/>
          <a:p>
            <a:pPr algn="l">
              <a:spcAft>
                <a:spcPts val="400"/>
              </a:spcAft>
            </a:pPr>
            <a:r>
              <a:rPr sz="2600" b="1" i="0">
                <a:solidFill>
                  <a:srgbClr val="4A66AC"/>
                </a:solidFill>
                <a:latin typeface="Calibri"/>
              </a:rPr>
              <a:t>+ € 8.557</a:t>
            </a:r>
          </a:p>
        </p:txBody>
      </p:sp>
      <p:sp>
        <p:nvSpPr>
          <p:cNvPr id="7" name="TextBox 6"/>
          <p:cNvSpPr txBox="1"/>
          <p:nvPr/>
        </p:nvSpPr>
        <p:spPr>
          <a:xfrm>
            <a:off x="1298448" y="2779776"/>
            <a:ext cx="2606039" cy="822960"/>
          </a:xfrm>
          <a:prstGeom prst="rect">
            <a:avLst/>
          </a:prstGeom>
          <a:noFill/>
        </p:spPr>
        <p:txBody>
          <a:bodyPr wrap="square" lIns="0" tIns="0" rIns="0" bIns="0">
            <a:spAutoFit/>
          </a:bodyPr>
          <a:lstStyle/>
          <a:p>
            <a:pPr algn="l">
              <a:spcAft>
                <a:spcPts val="0"/>
              </a:spcAft>
            </a:pPr>
            <a:r>
              <a:rPr sz="1100" b="0" i="0">
                <a:solidFill>
                  <a:srgbClr val="555F73"/>
                </a:solidFill>
                <a:latin typeface="Calibri"/>
              </a:rPr>
              <a:t>la chirurgia costa di più al Servizio sanitario: paga intervento, follow-up e reinterventi, non il farmaco</a:t>
            </a:r>
          </a:p>
        </p:txBody>
      </p:sp>
      <p:sp>
        <p:nvSpPr>
          <p:cNvPr id="8" name="TextBox 7"/>
          <p:cNvSpPr txBox="1"/>
          <p:nvPr/>
        </p:nvSpPr>
        <p:spPr>
          <a:xfrm>
            <a:off x="4206240" y="2304288"/>
            <a:ext cx="457200" cy="457200"/>
          </a:xfrm>
          <a:prstGeom prst="rect">
            <a:avLst/>
          </a:prstGeom>
          <a:noFill/>
        </p:spPr>
        <p:txBody>
          <a:bodyPr wrap="square" lIns="0" tIns="0" rIns="0" bIns="0">
            <a:spAutoFit/>
          </a:bodyPr>
          <a:lstStyle/>
          <a:p>
            <a:pPr algn="ctr">
              <a:spcAft>
                <a:spcPts val="400"/>
              </a:spcAft>
            </a:pPr>
            <a:r>
              <a:rPr sz="2600" b="1" i="0">
                <a:solidFill>
                  <a:srgbClr val="242852"/>
                </a:solidFill>
                <a:latin typeface="Calibri"/>
              </a:rPr>
              <a:t>−</a:t>
            </a:r>
          </a:p>
        </p:txBody>
      </p:sp>
      <p:sp>
        <p:nvSpPr>
          <p:cNvPr id="9" name="Rounded Rectangle 8"/>
          <p:cNvSpPr/>
          <p:nvPr/>
        </p:nvSpPr>
        <p:spPr>
          <a:xfrm>
            <a:off x="4754880" y="1755648"/>
            <a:ext cx="3017520" cy="1920240"/>
          </a:xfrm>
          <a:prstGeom prst="roundRect">
            <a:avLst>
              <a:gd name="adj" fmla="val 6000"/>
            </a:avLst>
          </a:prstGeom>
          <a:solidFill>
            <a:srgbClr val="F8EC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4956048" y="1874519"/>
            <a:ext cx="2606039" cy="274320"/>
          </a:xfrm>
          <a:prstGeom prst="rect">
            <a:avLst/>
          </a:prstGeom>
          <a:noFill/>
        </p:spPr>
        <p:txBody>
          <a:bodyPr wrap="square" lIns="0" tIns="0" rIns="0" bIns="0">
            <a:spAutoFit/>
          </a:bodyPr>
          <a:lstStyle/>
          <a:p>
            <a:pPr algn="l">
              <a:spcAft>
                <a:spcPts val="400"/>
              </a:spcAft>
            </a:pPr>
            <a:r>
              <a:rPr sz="1250" b="1" i="0">
                <a:solidFill>
                  <a:srgbClr val="A85548"/>
                </a:solidFill>
                <a:latin typeface="Calibri"/>
              </a:rPr>
              <a:t>Paga la persona</a:t>
            </a:r>
          </a:p>
        </p:txBody>
      </p:sp>
      <p:sp>
        <p:nvSpPr>
          <p:cNvPr id="11" name="TextBox 10"/>
          <p:cNvSpPr txBox="1"/>
          <p:nvPr/>
        </p:nvSpPr>
        <p:spPr>
          <a:xfrm>
            <a:off x="4956048" y="2167128"/>
            <a:ext cx="2606039" cy="548640"/>
          </a:xfrm>
          <a:prstGeom prst="rect">
            <a:avLst/>
          </a:prstGeom>
          <a:noFill/>
        </p:spPr>
        <p:txBody>
          <a:bodyPr wrap="square" lIns="0" tIns="0" rIns="0" bIns="0">
            <a:spAutoFit/>
          </a:bodyPr>
          <a:lstStyle/>
          <a:p>
            <a:pPr algn="l">
              <a:spcAft>
                <a:spcPts val="400"/>
              </a:spcAft>
            </a:pPr>
            <a:r>
              <a:rPr sz="2600" b="1" i="0">
                <a:solidFill>
                  <a:srgbClr val="A85548"/>
                </a:solidFill>
                <a:latin typeface="Calibri"/>
              </a:rPr>
              <a:t>€ 20.272</a:t>
            </a:r>
          </a:p>
        </p:txBody>
      </p:sp>
      <p:sp>
        <p:nvSpPr>
          <p:cNvPr id="12" name="TextBox 11"/>
          <p:cNvSpPr txBox="1"/>
          <p:nvPr/>
        </p:nvSpPr>
        <p:spPr>
          <a:xfrm>
            <a:off x="4956048" y="2779776"/>
            <a:ext cx="2606039" cy="822960"/>
          </a:xfrm>
          <a:prstGeom prst="rect">
            <a:avLst/>
          </a:prstGeom>
          <a:noFill/>
        </p:spPr>
        <p:txBody>
          <a:bodyPr wrap="square" lIns="0" tIns="0" rIns="0" bIns="0">
            <a:spAutoFit/>
          </a:bodyPr>
          <a:lstStyle/>
          <a:p>
            <a:pPr algn="l">
              <a:spcAft>
                <a:spcPts val="0"/>
              </a:spcAft>
            </a:pPr>
            <a:r>
              <a:rPr sz="1100" b="0" i="0">
                <a:solidFill>
                  <a:srgbClr val="555F73"/>
                </a:solidFill>
                <a:latin typeface="Calibri"/>
              </a:rPr>
              <a:t>spesa privata per il farmaco che chi si opera non sostiene: 3,1 anni di terapia in meno, scontati</a:t>
            </a:r>
          </a:p>
        </p:txBody>
      </p:sp>
      <p:sp>
        <p:nvSpPr>
          <p:cNvPr id="13" name="TextBox 12"/>
          <p:cNvSpPr txBox="1"/>
          <p:nvPr/>
        </p:nvSpPr>
        <p:spPr>
          <a:xfrm>
            <a:off x="7863840" y="2304288"/>
            <a:ext cx="457200" cy="457200"/>
          </a:xfrm>
          <a:prstGeom prst="rect">
            <a:avLst/>
          </a:prstGeom>
          <a:noFill/>
        </p:spPr>
        <p:txBody>
          <a:bodyPr wrap="square" lIns="0" tIns="0" rIns="0" bIns="0">
            <a:spAutoFit/>
          </a:bodyPr>
          <a:lstStyle/>
          <a:p>
            <a:pPr algn="ctr">
              <a:spcAft>
                <a:spcPts val="400"/>
              </a:spcAft>
            </a:pPr>
            <a:r>
              <a:rPr sz="2600" b="1" i="0">
                <a:solidFill>
                  <a:srgbClr val="242852"/>
                </a:solidFill>
                <a:latin typeface="Calibri"/>
              </a:rPr>
              <a:t>=</a:t>
            </a:r>
          </a:p>
        </p:txBody>
      </p:sp>
      <p:sp>
        <p:nvSpPr>
          <p:cNvPr id="14" name="Rounded Rectangle 13"/>
          <p:cNvSpPr/>
          <p:nvPr/>
        </p:nvSpPr>
        <p:spPr>
          <a:xfrm>
            <a:off x="8412480" y="1755648"/>
            <a:ext cx="2743200" cy="19202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8613648" y="1874519"/>
            <a:ext cx="3200400" cy="274320"/>
          </a:xfrm>
          <a:prstGeom prst="rect">
            <a:avLst/>
          </a:prstGeom>
          <a:noFill/>
        </p:spPr>
        <p:txBody>
          <a:bodyPr wrap="square" lIns="0" tIns="0" rIns="0" bIns="0">
            <a:spAutoFit/>
          </a:bodyPr>
          <a:lstStyle/>
          <a:p>
            <a:pPr algn="l">
              <a:spcAft>
                <a:spcPts val="400"/>
              </a:spcAft>
            </a:pPr>
            <a:r>
              <a:rPr sz="1250" b="1" i="0">
                <a:solidFill>
                  <a:srgbClr val="242852"/>
                </a:solidFill>
                <a:latin typeface="Calibri"/>
              </a:rPr>
              <a:t>Somma dei due</a:t>
            </a:r>
          </a:p>
        </p:txBody>
      </p:sp>
      <p:sp>
        <p:nvSpPr>
          <p:cNvPr id="16" name="TextBox 15"/>
          <p:cNvSpPr txBox="1"/>
          <p:nvPr/>
        </p:nvSpPr>
        <p:spPr>
          <a:xfrm>
            <a:off x="8613648" y="2167128"/>
            <a:ext cx="3200400" cy="548640"/>
          </a:xfrm>
          <a:prstGeom prst="rect">
            <a:avLst/>
          </a:prstGeom>
          <a:noFill/>
        </p:spPr>
        <p:txBody>
          <a:bodyPr wrap="square" lIns="0" tIns="0" rIns="0" bIns="0">
            <a:spAutoFit/>
          </a:bodyPr>
          <a:lstStyle/>
          <a:p>
            <a:pPr algn="l">
              <a:spcAft>
                <a:spcPts val="400"/>
              </a:spcAft>
            </a:pPr>
            <a:r>
              <a:rPr sz="2600" b="1" i="0">
                <a:solidFill>
                  <a:srgbClr val="242852"/>
                </a:solidFill>
                <a:latin typeface="Calibri"/>
              </a:rPr>
              <a:t>− € 11.715</a:t>
            </a:r>
          </a:p>
        </p:txBody>
      </p:sp>
      <p:sp>
        <p:nvSpPr>
          <p:cNvPr id="17" name="TextBox 16"/>
          <p:cNvSpPr txBox="1"/>
          <p:nvPr/>
        </p:nvSpPr>
        <p:spPr>
          <a:xfrm>
            <a:off x="8613648" y="2779776"/>
            <a:ext cx="2481072" cy="338554"/>
          </a:xfrm>
          <a:prstGeom prst="rect">
            <a:avLst/>
          </a:prstGeom>
          <a:noFill/>
        </p:spPr>
        <p:txBody>
          <a:bodyPr wrap="square" lIns="0" tIns="0" rIns="0" bIns="0">
            <a:spAutoFit/>
          </a:bodyPr>
          <a:lstStyle/>
          <a:p>
            <a:pPr algn="l">
              <a:spcAft>
                <a:spcPts val="0"/>
              </a:spcAft>
            </a:pPr>
            <a:r>
              <a:rPr sz="1100" b="0" i="0" dirty="0" err="1">
                <a:solidFill>
                  <a:srgbClr val="555F73"/>
                </a:solidFill>
                <a:latin typeface="Calibri"/>
              </a:rPr>
              <a:t>meno</a:t>
            </a:r>
            <a:r>
              <a:rPr sz="1100" b="0" i="0" dirty="0">
                <a:solidFill>
                  <a:srgbClr val="555F73"/>
                </a:solidFill>
                <a:latin typeface="Calibri"/>
              </a:rPr>
              <a:t> </a:t>
            </a:r>
            <a:r>
              <a:rPr sz="1100" b="0" i="0" dirty="0" err="1">
                <a:solidFill>
                  <a:srgbClr val="555F73"/>
                </a:solidFill>
                <a:latin typeface="Calibri"/>
              </a:rPr>
              <a:t>risorse</a:t>
            </a:r>
            <a:r>
              <a:rPr sz="1100" b="0" i="0" dirty="0">
                <a:solidFill>
                  <a:srgbClr val="555F73"/>
                </a:solidFill>
                <a:latin typeface="Calibri"/>
              </a:rPr>
              <a:t> </a:t>
            </a:r>
            <a:r>
              <a:rPr sz="1100" b="0" i="0" dirty="0" err="1">
                <a:solidFill>
                  <a:srgbClr val="555F73"/>
                </a:solidFill>
                <a:latin typeface="Calibri"/>
              </a:rPr>
              <a:t>spese</a:t>
            </a:r>
            <a:r>
              <a:rPr sz="1100" b="0" i="0" dirty="0">
                <a:solidFill>
                  <a:srgbClr val="555F73"/>
                </a:solidFill>
                <a:latin typeface="Calibri"/>
              </a:rPr>
              <a:t> in </a:t>
            </a:r>
            <a:r>
              <a:rPr sz="1100" b="0" i="0" dirty="0" err="1">
                <a:solidFill>
                  <a:srgbClr val="555F73"/>
                </a:solidFill>
                <a:latin typeface="Calibri"/>
              </a:rPr>
              <a:t>totale</a:t>
            </a:r>
            <a:r>
              <a:rPr sz="1100" b="0" i="0" dirty="0">
                <a:solidFill>
                  <a:srgbClr val="555F73"/>
                </a:solidFill>
                <a:latin typeface="Calibri"/>
              </a:rPr>
              <a:t>, con </a:t>
            </a:r>
            <a:r>
              <a:rPr sz="1100" b="0" i="0" dirty="0" err="1">
                <a:solidFill>
                  <a:srgbClr val="555F73"/>
                </a:solidFill>
                <a:latin typeface="Calibri"/>
              </a:rPr>
              <a:t>più</a:t>
            </a:r>
            <a:r>
              <a:rPr sz="1100" b="0" i="0" dirty="0">
                <a:solidFill>
                  <a:srgbClr val="555F73"/>
                </a:solidFill>
                <a:latin typeface="Calibri"/>
              </a:rPr>
              <a:t> salute</a:t>
            </a:r>
            <a:endParaRPr lang="it-IT" sz="1100" b="0" i="0" dirty="0">
              <a:solidFill>
                <a:srgbClr val="555F73"/>
              </a:solidFill>
              <a:latin typeface="Calibri"/>
            </a:endParaRPr>
          </a:p>
          <a:p>
            <a:pPr algn="l">
              <a:spcAft>
                <a:spcPts val="0"/>
              </a:spcAft>
            </a:pPr>
            <a:r>
              <a:rPr sz="1100" b="0" i="0" dirty="0">
                <a:solidFill>
                  <a:srgbClr val="555F73"/>
                </a:solidFill>
                <a:latin typeface="Calibri"/>
              </a:rPr>
              <a:t> </a:t>
            </a:r>
            <a:r>
              <a:rPr sz="1100" b="0" i="0" dirty="0" err="1">
                <a:solidFill>
                  <a:srgbClr val="555F73"/>
                </a:solidFill>
                <a:latin typeface="Calibri"/>
              </a:rPr>
              <a:t>prodotta</a:t>
            </a:r>
            <a:r>
              <a:rPr sz="1100" b="0" i="0" dirty="0">
                <a:solidFill>
                  <a:srgbClr val="555F73"/>
                </a:solidFill>
                <a:latin typeface="Calibri"/>
              </a:rPr>
              <a:t>: </a:t>
            </a:r>
            <a:r>
              <a:rPr sz="1100" b="0" i="0" dirty="0" err="1">
                <a:solidFill>
                  <a:srgbClr val="555F73"/>
                </a:solidFill>
                <a:latin typeface="Calibri"/>
              </a:rPr>
              <a:t>è</a:t>
            </a:r>
            <a:r>
              <a:rPr sz="1100" b="0" i="0" dirty="0">
                <a:solidFill>
                  <a:srgbClr val="555F73"/>
                </a:solidFill>
                <a:latin typeface="Calibri"/>
              </a:rPr>
              <a:t> la </a:t>
            </a:r>
            <a:r>
              <a:rPr sz="1100" b="0" i="0" dirty="0" err="1">
                <a:solidFill>
                  <a:srgbClr val="555F73"/>
                </a:solidFill>
                <a:latin typeface="Calibri"/>
              </a:rPr>
              <a:t>lettura</a:t>
            </a:r>
            <a:r>
              <a:rPr sz="1100" b="0" i="0" dirty="0">
                <a:solidFill>
                  <a:srgbClr val="555F73"/>
                </a:solidFill>
                <a:latin typeface="Calibri"/>
              </a:rPr>
              <a:t> del </a:t>
            </a:r>
            <a:r>
              <a:rPr sz="1100" b="0" i="0" dirty="0" err="1">
                <a:solidFill>
                  <a:srgbClr val="555F73"/>
                </a:solidFill>
                <a:latin typeface="Calibri"/>
              </a:rPr>
              <a:t>manoscritto</a:t>
            </a:r>
            <a:endParaRPr sz="1100" b="0" i="0" dirty="0">
              <a:solidFill>
                <a:srgbClr val="555F73"/>
              </a:solidFill>
              <a:latin typeface="Calibri"/>
            </a:endParaRPr>
          </a:p>
        </p:txBody>
      </p:sp>
      <p:sp>
        <p:nvSpPr>
          <p:cNvPr id="18" name="TextBox 17"/>
          <p:cNvSpPr txBox="1"/>
          <p:nvPr/>
        </p:nvSpPr>
        <p:spPr>
          <a:xfrm>
            <a:off x="1097280" y="3813048"/>
            <a:ext cx="10058400" cy="365760"/>
          </a:xfrm>
          <a:prstGeom prst="rect">
            <a:avLst/>
          </a:prstGeom>
          <a:noFill/>
        </p:spPr>
        <p:txBody>
          <a:bodyPr wrap="square" lIns="0" tIns="0" rIns="0" bIns="0">
            <a:spAutoFit/>
          </a:bodyPr>
          <a:lstStyle/>
          <a:p>
            <a:pPr algn="l">
              <a:spcAft>
                <a:spcPts val="400"/>
              </a:spcAft>
            </a:pPr>
            <a:r>
              <a:rPr sz="1250" b="1" i="0">
                <a:solidFill>
                  <a:srgbClr val="242852"/>
                </a:solidFill>
                <a:latin typeface="Calibri"/>
              </a:rPr>
              <a:t>Per il SSN: ≈ € 5.100 per QALY (≈ € 5.900 differenziando la mortalità per genere). Non cambia negli scenari sotto, perché il farmaco non è a suo carico.</a:t>
            </a:r>
          </a:p>
        </p:txBody>
      </p:sp>
      <p:graphicFrame>
        <p:nvGraphicFramePr>
          <p:cNvPr id="19" name="Table 18"/>
          <p:cNvGraphicFramePr>
            <a:graphicFrameLocks noGrp="1"/>
          </p:cNvGraphicFramePr>
          <p:nvPr/>
        </p:nvGraphicFramePr>
        <p:xfrm>
          <a:off x="1097280" y="4242816"/>
          <a:ext cx="10058400" cy="1207008"/>
        </p:xfrm>
        <a:graphic>
          <a:graphicData uri="http://schemas.openxmlformats.org/drawingml/2006/table">
            <a:tbl>
              <a:tblPr firstRow="1">
                <a:tableStyleId>{5C22544A-7EE6-4342-B048-85BDC9FD1C3A}</a:tableStyleId>
              </a:tblPr>
              <a:tblGrid>
                <a:gridCol w="493776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tblGrid>
              <a:tr h="301752">
                <a:tc>
                  <a:txBody>
                    <a:bodyPr/>
                    <a:lstStyle/>
                    <a:p>
                      <a:r>
                        <a:rPr sz="1100" b="1">
                          <a:solidFill>
                            <a:srgbClr val="242852"/>
                          </a:solidFill>
                          <a:latin typeface="Calibri"/>
                        </a:rPr>
                        <a:t>Costo annuo del farmaco</a:t>
                      </a:r>
                    </a:p>
                  </a:txBody>
                  <a:tcPr marL="64008" marR="64008" marT="18288" marB="18288" anchor="ctr">
                    <a:solidFill>
                      <a:srgbClr val="EDF1FA"/>
                    </a:solidFill>
                  </a:tcPr>
                </a:tc>
                <a:tc>
                  <a:txBody>
                    <a:bodyPr/>
                    <a:lstStyle/>
                    <a:p>
                      <a:r>
                        <a:rPr sz="1100" b="1">
                          <a:solidFill>
                            <a:srgbClr val="242852"/>
                          </a:solidFill>
                          <a:latin typeface="Calibri"/>
                        </a:rPr>
                        <a:t>Spesa privata evitata</a:t>
                      </a:r>
                    </a:p>
                  </a:txBody>
                  <a:tcPr marL="64008" marR="64008" marT="18288" marB="18288" anchor="ctr">
                    <a:solidFill>
                      <a:srgbClr val="EDF1FA"/>
                    </a:solidFill>
                  </a:tcPr>
                </a:tc>
                <a:tc>
                  <a:txBody>
                    <a:bodyPr/>
                    <a:lstStyle/>
                    <a:p>
                      <a:r>
                        <a:rPr sz="1100" b="1">
                          <a:solidFill>
                            <a:srgbClr val="242852"/>
                          </a:solidFill>
                          <a:latin typeface="Calibri"/>
                        </a:rPr>
                        <a:t>Saldo SSN + persona</a:t>
                      </a:r>
                    </a:p>
                  </a:txBody>
                  <a:tcPr marL="64008" marR="64008" marT="18288" marB="18288" anchor="ctr">
                    <a:solidFill>
                      <a:srgbClr val="EDF1FA"/>
                    </a:solidFill>
                  </a:tcPr>
                </a:tc>
                <a:extLst>
                  <a:ext uri="{0D108BD9-81ED-4DB2-BD59-A6C34878D82A}">
                    <a16:rowId xmlns:a16="http://schemas.microsoft.com/office/drawing/2014/main" val="10000"/>
                  </a:ext>
                </a:extLst>
              </a:tr>
              <a:tr h="301752">
                <a:tc>
                  <a:txBody>
                    <a:bodyPr/>
                    <a:lstStyle/>
                    <a:p>
                      <a:r>
                        <a:rPr sz="1100" b="0">
                          <a:solidFill>
                            <a:srgbClr val="22333B"/>
                          </a:solidFill>
                          <a:latin typeface="Calibri"/>
                        </a:rPr>
                        <a:t>€ 6.963 — valore usato nel modello</a:t>
                      </a:r>
                    </a:p>
                  </a:txBody>
                  <a:tcPr marL="64008" marR="64008" marT="18288" marB="18288" anchor="ctr">
                    <a:solidFill>
                      <a:srgbClr val="FFFFFF"/>
                    </a:solidFill>
                  </a:tcPr>
                </a:tc>
                <a:tc>
                  <a:txBody>
                    <a:bodyPr/>
                    <a:lstStyle/>
                    <a:p>
                      <a:r>
                        <a:rPr sz="1100" b="0">
                          <a:solidFill>
                            <a:srgbClr val="22333B"/>
                          </a:solidFill>
                          <a:latin typeface="Calibri"/>
                        </a:rPr>
                        <a:t>€ 21.573</a:t>
                      </a:r>
                    </a:p>
                  </a:txBody>
                  <a:tcPr marL="64008" marR="64008" marT="18288" marB="18288" anchor="ctr">
                    <a:solidFill>
                      <a:srgbClr val="FFFFFF"/>
                    </a:solidFill>
                  </a:tcPr>
                </a:tc>
                <a:tc>
                  <a:txBody>
                    <a:bodyPr/>
                    <a:lstStyle/>
                    <a:p>
                      <a:r>
                        <a:rPr sz="1100" b="0">
                          <a:solidFill>
                            <a:srgbClr val="22333B"/>
                          </a:solidFill>
                          <a:latin typeface="Calibri"/>
                        </a:rPr>
                        <a:t>− € 13.016</a:t>
                      </a:r>
                    </a:p>
                  </a:txBody>
                  <a:tcPr marL="64008" marR="64008" marT="18288" marB="18288" anchor="ctr">
                    <a:solidFill>
                      <a:srgbClr val="FFFFFF"/>
                    </a:solidFill>
                  </a:tcPr>
                </a:tc>
                <a:extLst>
                  <a:ext uri="{0D108BD9-81ED-4DB2-BD59-A6C34878D82A}">
                    <a16:rowId xmlns:a16="http://schemas.microsoft.com/office/drawing/2014/main" val="10001"/>
                  </a:ext>
                </a:extLst>
              </a:tr>
              <a:tr h="301752">
                <a:tc>
                  <a:txBody>
                    <a:bodyPr/>
                    <a:lstStyle/>
                    <a:p>
                      <a:r>
                        <a:rPr sz="1100" b="0">
                          <a:solidFill>
                            <a:srgbClr val="22333B"/>
                          </a:solidFill>
                          <a:latin typeface="Calibri"/>
                        </a:rPr>
                        <a:t>€ 6.543 — prezzo di listino, dose piena (scenario sopra)</a:t>
                      </a:r>
                    </a:p>
                  </a:txBody>
                  <a:tcPr marL="64008" marR="64008" marT="18288" marB="18288" anchor="ctr">
                    <a:solidFill>
                      <a:srgbClr val="F6F8FC"/>
                    </a:solidFill>
                  </a:tcPr>
                </a:tc>
                <a:tc>
                  <a:txBody>
                    <a:bodyPr/>
                    <a:lstStyle/>
                    <a:p>
                      <a:r>
                        <a:rPr sz="1100" b="0">
                          <a:solidFill>
                            <a:srgbClr val="22333B"/>
                          </a:solidFill>
                          <a:latin typeface="Calibri"/>
                        </a:rPr>
                        <a:t>€ 20.272</a:t>
                      </a:r>
                    </a:p>
                  </a:txBody>
                  <a:tcPr marL="64008" marR="64008" marT="18288" marB="18288" anchor="ctr">
                    <a:solidFill>
                      <a:srgbClr val="F6F8FC"/>
                    </a:solidFill>
                  </a:tcPr>
                </a:tc>
                <a:tc>
                  <a:txBody>
                    <a:bodyPr/>
                    <a:lstStyle/>
                    <a:p>
                      <a:r>
                        <a:rPr sz="1100" b="0">
                          <a:solidFill>
                            <a:srgbClr val="22333B"/>
                          </a:solidFill>
                          <a:latin typeface="Calibri"/>
                        </a:rPr>
                        <a:t>− € 11.715</a:t>
                      </a:r>
                    </a:p>
                  </a:txBody>
                  <a:tcPr marL="64008" marR="64008" marT="18288" marB="18288" anchor="ctr">
                    <a:solidFill>
                      <a:srgbClr val="F6F8FC"/>
                    </a:solidFill>
                  </a:tcPr>
                </a:tc>
                <a:extLst>
                  <a:ext uri="{0D108BD9-81ED-4DB2-BD59-A6C34878D82A}">
                    <a16:rowId xmlns:a16="http://schemas.microsoft.com/office/drawing/2014/main" val="10002"/>
                  </a:ext>
                </a:extLst>
              </a:tr>
              <a:tr h="301752">
                <a:tc>
                  <a:txBody>
                    <a:bodyPr/>
                    <a:lstStyle/>
                    <a:p>
                      <a:r>
                        <a:rPr sz="1100" b="0">
                          <a:solidFill>
                            <a:srgbClr val="22333B"/>
                          </a:solidFill>
                          <a:latin typeface="Calibri"/>
                        </a:rPr>
                        <a:t>€ 3.900 – 4.200 — dosi osservate nella pratica italiana</a:t>
                      </a:r>
                    </a:p>
                  </a:txBody>
                  <a:tcPr marL="64008" marR="64008" marT="18288" marB="18288" anchor="ctr">
                    <a:solidFill>
                      <a:srgbClr val="FFFFFF"/>
                    </a:solidFill>
                  </a:tcPr>
                </a:tc>
                <a:tc>
                  <a:txBody>
                    <a:bodyPr/>
                    <a:lstStyle/>
                    <a:p>
                      <a:r>
                        <a:rPr sz="1100" b="0">
                          <a:solidFill>
                            <a:srgbClr val="22333B"/>
                          </a:solidFill>
                          <a:latin typeface="Calibri"/>
                        </a:rPr>
                        <a:t>€ 11.900 – 13.000</a:t>
                      </a:r>
                    </a:p>
                  </a:txBody>
                  <a:tcPr marL="64008" marR="64008" marT="18288" marB="18288" anchor="ctr">
                    <a:solidFill>
                      <a:srgbClr val="FFFFFF"/>
                    </a:solidFill>
                  </a:tcPr>
                </a:tc>
                <a:tc>
                  <a:txBody>
                    <a:bodyPr/>
                    <a:lstStyle/>
                    <a:p>
                      <a:r>
                        <a:rPr sz="1100" b="0">
                          <a:solidFill>
                            <a:srgbClr val="22333B"/>
                          </a:solidFill>
                          <a:latin typeface="Calibri"/>
                        </a:rPr>
                        <a:t>− € 3.400 / − € 4.400</a:t>
                      </a:r>
                    </a:p>
                  </a:txBody>
                  <a:tcPr marL="64008" marR="64008" marT="18288" marB="18288" anchor="ctr">
                    <a:solidFill>
                      <a:srgbClr val="FFFFFF"/>
                    </a:solidFill>
                  </a:tcPr>
                </a:tc>
                <a:extLst>
                  <a:ext uri="{0D108BD9-81ED-4DB2-BD59-A6C34878D82A}">
                    <a16:rowId xmlns:a16="http://schemas.microsoft.com/office/drawing/2014/main" val="10003"/>
                  </a:ext>
                </a:extLst>
              </a:tr>
            </a:tbl>
          </a:graphicData>
        </a:graphic>
      </p:graphicFrame>
      <p:sp>
        <p:nvSpPr>
          <p:cNvPr id="20" name="TextBox 19"/>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Prospettiva SSN: scenario «Farmaco gratuito» dell'analisi di soglia (Tabella 13 dell'HTA): € 0 → +€ 8.557, +1,669 QALY, NMB € 41.500. Le altre colonne sono la sottrazione rispetto al caso base.</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A quale prezzo cambierebbe la conclusione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Il costo incrementale è lineare nel prezzo del farmaco: la soglia è esatta</a:t>
            </a:r>
          </a:p>
        </p:txBody>
      </p:sp>
      <p:graphicFrame>
        <p:nvGraphicFramePr>
          <p:cNvPr id="4" name="Chart 3"/>
          <p:cNvGraphicFramePr>
            <a:graphicFrameLocks noGrp="1"/>
          </p:cNvGraphicFramePr>
          <p:nvPr/>
        </p:nvGraphicFramePr>
        <p:xfrm>
          <a:off x="1097280" y="1755648"/>
          <a:ext cx="612648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7498079" y="1847088"/>
            <a:ext cx="3657600" cy="12344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680960" y="1956816"/>
            <a:ext cx="3246120" cy="457200"/>
          </a:xfrm>
          <a:prstGeom prst="rect">
            <a:avLst/>
          </a:prstGeom>
          <a:noFill/>
        </p:spPr>
        <p:txBody>
          <a:bodyPr wrap="square" lIns="0" tIns="0" rIns="0" bIns="0">
            <a:spAutoFit/>
          </a:bodyPr>
          <a:lstStyle/>
          <a:p>
            <a:pPr algn="l">
              <a:spcAft>
                <a:spcPts val="400"/>
              </a:spcAft>
            </a:pPr>
            <a:r>
              <a:rPr sz="2200" b="1" i="0">
                <a:solidFill>
                  <a:srgbClr val="4A66AC"/>
                </a:solidFill>
                <a:latin typeface="Calibri"/>
              </a:rPr>
              <a:t>€ 2.762 / anno</a:t>
            </a:r>
          </a:p>
        </p:txBody>
      </p:sp>
      <p:sp>
        <p:nvSpPr>
          <p:cNvPr id="7" name="TextBox 6"/>
          <p:cNvSpPr txBox="1"/>
          <p:nvPr/>
        </p:nvSpPr>
        <p:spPr>
          <a:xfrm>
            <a:off x="7680960" y="2441448"/>
            <a:ext cx="3246120" cy="594360"/>
          </a:xfrm>
          <a:prstGeom prst="rect">
            <a:avLst/>
          </a:prstGeom>
          <a:noFill/>
        </p:spPr>
        <p:txBody>
          <a:bodyPr wrap="square" lIns="0" tIns="0" rIns="0" bIns="0">
            <a:spAutoFit/>
          </a:bodyPr>
          <a:lstStyle/>
          <a:p>
            <a:pPr algn="l">
              <a:spcAft>
                <a:spcPts val="0"/>
              </a:spcAft>
            </a:pPr>
            <a:r>
              <a:rPr sz="1050" b="0" i="0">
                <a:solidFill>
                  <a:srgbClr val="555F73"/>
                </a:solidFill>
                <a:latin typeface="Calibri"/>
              </a:rPr>
              <a:t>prezzo di indifferenza: sopra, la chirurgia fa risparmiare chi paga il farmaco; sotto, costa di più ma resta costo-efficace</a:t>
            </a:r>
          </a:p>
        </p:txBody>
      </p:sp>
      <p:sp>
        <p:nvSpPr>
          <p:cNvPr id="8" name="TextBox 7"/>
          <p:cNvSpPr txBox="1"/>
          <p:nvPr/>
        </p:nvSpPr>
        <p:spPr>
          <a:xfrm>
            <a:off x="7498079" y="3310128"/>
            <a:ext cx="3657600" cy="2103120"/>
          </a:xfrm>
          <a:prstGeom prst="rect">
            <a:avLst/>
          </a:prstGeom>
          <a:noFill/>
        </p:spPr>
        <p:txBody>
          <a:bodyPr wrap="square" lIns="0" tIns="0" rIns="0" bIns="0">
            <a:spAutoFit/>
          </a:bodyPr>
          <a:lstStyle/>
          <a:p>
            <a:pPr>
              <a:spcAft>
                <a:spcPts val="700"/>
              </a:spcAft>
            </a:pPr>
            <a:r>
              <a:rPr sz="1150">
                <a:solidFill>
                  <a:srgbClr val="22333B"/>
                </a:solidFill>
                <a:latin typeface="Calibri"/>
              </a:rPr>
              <a:t>•  A costo zero per il SSN: + € 8.557 e ≈ € 5.100/QALY</a:t>
            </a:r>
          </a:p>
          <a:p>
            <a:pPr>
              <a:spcAft>
                <a:spcPts val="700"/>
              </a:spcAft>
            </a:pPr>
            <a:r>
              <a:rPr sz="1150">
                <a:solidFill>
                  <a:srgbClr val="22333B"/>
                </a:solidFill>
                <a:latin typeface="Calibri"/>
              </a:rPr>
              <a:t>•  Serve una riduzione del 60% del prezzo perché il risparmio complessivo sparisca</a:t>
            </a:r>
          </a:p>
          <a:p>
            <a:pPr>
              <a:spcAft>
                <a:spcPts val="700"/>
              </a:spcAft>
            </a:pPr>
            <a:r>
              <a:rPr sz="1150">
                <a:solidFill>
                  <a:srgbClr val="22333B"/>
                </a:solidFill>
                <a:latin typeface="Calibri"/>
              </a:rPr>
              <a:t>•  Nessun livello di prezzo rende la chirurgia inefficiente sul costo per QALY</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Robustezza</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DSA su 37 parametri, 45 scenari, 5.000 simulazioni probabilistiche</a:t>
            </a:r>
          </a:p>
        </p:txBody>
      </p:sp>
      <p:sp>
        <p:nvSpPr>
          <p:cNvPr id="4" name="Rounded Rectangle 3"/>
          <p:cNvSpPr/>
          <p:nvPr/>
        </p:nvSpPr>
        <p:spPr>
          <a:xfrm>
            <a:off x="1097280" y="1755648"/>
            <a:ext cx="3224783" cy="16916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280160" y="1865376"/>
            <a:ext cx="2895600" cy="548640"/>
          </a:xfrm>
          <a:prstGeom prst="rect">
            <a:avLst/>
          </a:prstGeom>
          <a:noFill/>
        </p:spPr>
        <p:txBody>
          <a:bodyPr wrap="square" lIns="0" tIns="0" rIns="0" bIns="0">
            <a:spAutoFit/>
          </a:bodyPr>
          <a:lstStyle/>
          <a:p>
            <a:pPr algn="l">
              <a:spcAft>
                <a:spcPts val="400"/>
              </a:spcAft>
            </a:pPr>
            <a:r>
              <a:rPr sz="2700" b="1" i="0">
                <a:solidFill>
                  <a:srgbClr val="4A66AC"/>
                </a:solidFill>
                <a:latin typeface="Calibri"/>
              </a:rPr>
              <a:t>45 / 45</a:t>
            </a:r>
          </a:p>
        </p:txBody>
      </p:sp>
      <p:sp>
        <p:nvSpPr>
          <p:cNvPr id="6" name="TextBox 5"/>
          <p:cNvSpPr txBox="1"/>
          <p:nvPr/>
        </p:nvSpPr>
        <p:spPr>
          <a:xfrm>
            <a:off x="1280160" y="2468880"/>
            <a:ext cx="2895600" cy="914400"/>
          </a:xfrm>
          <a:prstGeom prst="rect">
            <a:avLst/>
          </a:prstGeom>
          <a:noFill/>
        </p:spPr>
        <p:txBody>
          <a:bodyPr wrap="square" lIns="0" tIns="0" rIns="0" bIns="0">
            <a:spAutoFit/>
          </a:bodyPr>
          <a:lstStyle/>
          <a:p>
            <a:pPr algn="l">
              <a:spcAft>
                <a:spcPts val="0"/>
              </a:spcAft>
            </a:pPr>
            <a:r>
              <a:rPr sz="1100" b="0" i="0">
                <a:solidFill>
                  <a:srgbClr val="555F73"/>
                </a:solidFill>
                <a:latin typeface="Calibri"/>
              </a:rPr>
              <a:t>scenari con beneficio netto positivo a € 30.000 per QALY</a:t>
            </a:r>
          </a:p>
          <a:p>
            <a:pPr algn="l">
              <a:spcAft>
                <a:spcPts val="0"/>
              </a:spcAft>
            </a:pPr>
            <a:r>
              <a:rPr sz="1100" b="0" i="0">
                <a:solidFill>
                  <a:srgbClr val="555F73"/>
                </a:solidFill>
                <a:latin typeface="Calibri"/>
              </a:rPr>
              <a:t>(da € 35.456 a € 114.590); dominante in 44 su 45</a:t>
            </a:r>
          </a:p>
        </p:txBody>
      </p:sp>
      <p:sp>
        <p:nvSpPr>
          <p:cNvPr id="7" name="Rounded Rectangle 6"/>
          <p:cNvSpPr/>
          <p:nvPr/>
        </p:nvSpPr>
        <p:spPr>
          <a:xfrm>
            <a:off x="4514088" y="1755648"/>
            <a:ext cx="3224783" cy="16916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4696968" y="1865376"/>
            <a:ext cx="2895600" cy="548640"/>
          </a:xfrm>
          <a:prstGeom prst="rect">
            <a:avLst/>
          </a:prstGeom>
          <a:noFill/>
        </p:spPr>
        <p:txBody>
          <a:bodyPr wrap="square" lIns="0" tIns="0" rIns="0" bIns="0">
            <a:spAutoFit/>
          </a:bodyPr>
          <a:lstStyle/>
          <a:p>
            <a:pPr algn="l">
              <a:spcAft>
                <a:spcPts val="400"/>
              </a:spcAft>
            </a:pPr>
            <a:r>
              <a:rPr sz="2700" b="1" i="0">
                <a:solidFill>
                  <a:srgbClr val="4A66AC"/>
                </a:solidFill>
                <a:latin typeface="Calibri"/>
              </a:rPr>
              <a:t>12 / 12</a:t>
            </a:r>
          </a:p>
        </p:txBody>
      </p:sp>
      <p:sp>
        <p:nvSpPr>
          <p:cNvPr id="9" name="TextBox 8"/>
          <p:cNvSpPr txBox="1"/>
          <p:nvPr/>
        </p:nvSpPr>
        <p:spPr>
          <a:xfrm>
            <a:off x="4696968" y="2468880"/>
            <a:ext cx="2895600" cy="914400"/>
          </a:xfrm>
          <a:prstGeom prst="rect">
            <a:avLst/>
          </a:prstGeom>
          <a:noFill/>
        </p:spPr>
        <p:txBody>
          <a:bodyPr wrap="square" lIns="0" tIns="0" rIns="0" bIns="0">
            <a:spAutoFit/>
          </a:bodyPr>
          <a:lstStyle/>
          <a:p>
            <a:pPr algn="l">
              <a:spcAft>
                <a:spcPts val="0"/>
              </a:spcAft>
            </a:pPr>
            <a:r>
              <a:rPr sz="1100" b="0" i="0">
                <a:solidFill>
                  <a:srgbClr val="555F73"/>
                </a:solidFill>
                <a:latin typeface="Calibri"/>
              </a:rPr>
              <a:t>sottogruppi con risultato favorevole alla chirurgia</a:t>
            </a:r>
          </a:p>
        </p:txBody>
      </p:sp>
      <p:sp>
        <p:nvSpPr>
          <p:cNvPr id="10" name="Rounded Rectangle 9"/>
          <p:cNvSpPr/>
          <p:nvPr/>
        </p:nvSpPr>
        <p:spPr>
          <a:xfrm>
            <a:off x="7930895" y="1755648"/>
            <a:ext cx="3224783" cy="16916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113775" y="1865376"/>
            <a:ext cx="2895600" cy="548640"/>
          </a:xfrm>
          <a:prstGeom prst="rect">
            <a:avLst/>
          </a:prstGeom>
          <a:noFill/>
        </p:spPr>
        <p:txBody>
          <a:bodyPr wrap="square" lIns="0" tIns="0" rIns="0" bIns="0">
            <a:spAutoFit/>
          </a:bodyPr>
          <a:lstStyle/>
          <a:p>
            <a:pPr algn="l">
              <a:spcAft>
                <a:spcPts val="400"/>
              </a:spcAft>
            </a:pPr>
            <a:r>
              <a:rPr sz="2700" b="1" i="0">
                <a:solidFill>
                  <a:srgbClr val="4A66AC"/>
                </a:solidFill>
                <a:latin typeface="Calibri"/>
              </a:rPr>
              <a:t>€ 22.890</a:t>
            </a:r>
          </a:p>
        </p:txBody>
      </p:sp>
      <p:sp>
        <p:nvSpPr>
          <p:cNvPr id="12" name="TextBox 11"/>
          <p:cNvSpPr txBox="1"/>
          <p:nvPr/>
        </p:nvSpPr>
        <p:spPr>
          <a:xfrm>
            <a:off x="8113775" y="2468880"/>
            <a:ext cx="2895600" cy="914400"/>
          </a:xfrm>
          <a:prstGeom prst="rect">
            <a:avLst/>
          </a:prstGeom>
          <a:noFill/>
        </p:spPr>
        <p:txBody>
          <a:bodyPr wrap="square" lIns="0" tIns="0" rIns="0" bIns="0">
            <a:spAutoFit/>
          </a:bodyPr>
          <a:lstStyle/>
          <a:p>
            <a:pPr algn="l">
              <a:spcAft>
                <a:spcPts val="0"/>
              </a:spcAft>
            </a:pPr>
            <a:r>
              <a:rPr sz="1100" b="0" i="0">
                <a:solidFill>
                  <a:srgbClr val="555F73"/>
                </a:solidFill>
                <a:latin typeface="Calibri"/>
              </a:rPr>
              <a:t>oscillazione del beneficio netto legata alla persistenza:</a:t>
            </a:r>
          </a:p>
          <a:p>
            <a:pPr algn="l">
              <a:spcAft>
                <a:spcPts val="0"/>
              </a:spcAft>
            </a:pPr>
            <a:r>
              <a:rPr sz="1100" b="0" i="0">
                <a:solidFill>
                  <a:srgbClr val="555F73"/>
                </a:solidFill>
                <a:latin typeface="Calibri"/>
              </a:rPr>
              <a:t>il parametro più influente</a:t>
            </a:r>
          </a:p>
        </p:txBody>
      </p:sp>
      <p:sp>
        <p:nvSpPr>
          <p:cNvPr id="13" name="TextBox 12"/>
          <p:cNvSpPr txBox="1"/>
          <p:nvPr/>
        </p:nvSpPr>
        <p:spPr>
          <a:xfrm>
            <a:off x="1097280" y="3675887"/>
            <a:ext cx="10058400" cy="1828800"/>
          </a:xfrm>
          <a:prstGeom prst="rect">
            <a:avLst/>
          </a:prstGeom>
          <a:noFill/>
        </p:spPr>
        <p:txBody>
          <a:bodyPr wrap="square" lIns="0" tIns="0" rIns="0" bIns="0">
            <a:spAutoFit/>
          </a:bodyPr>
          <a:lstStyle/>
          <a:p>
            <a:pPr>
              <a:spcAft>
                <a:spcPts val="700"/>
              </a:spcAft>
            </a:pPr>
            <a:r>
              <a:rPr sz="1250">
                <a:solidFill>
                  <a:srgbClr val="22333B"/>
                </a:solidFill>
                <a:latin typeface="Calibri"/>
              </a:rPr>
              <a:t>•  Seguono, per influenza, il recupero ponderale dopo la sospensione (€ 19.100) e il legame fra BMI e qualità di vita (€ 13.809).</a:t>
            </a:r>
          </a:p>
          <a:p>
            <a:pPr>
              <a:spcAft>
                <a:spcPts val="700"/>
              </a:spcAft>
            </a:pPr>
            <a:r>
              <a:rPr sz="1250">
                <a:solidFill>
                  <a:srgbClr val="22333B"/>
                </a:solidFill>
                <a:latin typeface="Calibri"/>
              </a:rPr>
              <a:t>•  I due parametri principali descrivono lo stesso fenomeno: quanto a lungo la terapia viene effettivamente assunta.</a:t>
            </a:r>
          </a:p>
          <a:p>
            <a:pPr>
              <a:spcAft>
                <a:spcPts val="700"/>
              </a:spcAft>
            </a:pPr>
            <a:r>
              <a:rPr sz="1250">
                <a:solidFill>
                  <a:srgbClr val="22333B"/>
                </a:solidFill>
                <a:latin typeface="Calibri"/>
              </a:rPr>
              <a:t>•  Nessun parametro, preso singolarmente, ha invertito la direzione del risultato di salute.</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Limiti dichiarati</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Quattro punti che quantifichiamo e che orientano la revisione in corso</a:t>
            </a:r>
          </a:p>
        </p:txBody>
      </p:sp>
      <p:sp>
        <p:nvSpPr>
          <p:cNvPr id="4" name="Rounded Rectangle 3"/>
          <p:cNvSpPr/>
          <p:nvPr/>
        </p:nvSpPr>
        <p:spPr>
          <a:xfrm>
            <a:off x="1097280" y="1755648"/>
            <a:ext cx="10058400" cy="96012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25880" y="1892807"/>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Mortalità cardiovascolare non differenziata per genere</a:t>
            </a:r>
          </a:p>
        </p:txBody>
      </p:sp>
      <p:sp>
        <p:nvSpPr>
          <p:cNvPr id="6" name="TextBox 5"/>
          <p:cNvSpPr txBox="1"/>
          <p:nvPr/>
        </p:nvSpPr>
        <p:spPr>
          <a:xfrm>
            <a:off x="4754880" y="1847088"/>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Differenziando la mortalità per genere il guadagno in QALY si dovrebbe ridurre di circa il 13% (1,45–1,49 QALY), sebbene la chirurgia resti dominante nella lettura del manoscritto.</a:t>
            </a:r>
          </a:p>
        </p:txBody>
      </p:sp>
      <p:sp>
        <p:nvSpPr>
          <p:cNvPr id="7" name="Rounded Rectangle 6"/>
          <p:cNvSpPr/>
          <p:nvPr/>
        </p:nvSpPr>
        <p:spPr>
          <a:xfrm>
            <a:off x="1097280" y="2788920"/>
            <a:ext cx="10058400" cy="960120"/>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325880" y="2926079"/>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Dose massima assunta per tutta la vita</a:t>
            </a:r>
          </a:p>
        </p:txBody>
      </p:sp>
      <p:sp>
        <p:nvSpPr>
          <p:cNvPr id="9" name="TextBox 8"/>
          <p:cNvSpPr txBox="1"/>
          <p:nvPr/>
        </p:nvSpPr>
        <p:spPr>
          <a:xfrm>
            <a:off x="4754880" y="2880360"/>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Nelle casistiche italiane la semaglutide si ferma in media a 1,58 mg (mediana 1,0–1,2 mg) e la tirzepatide resta spesso a 5 mg: il costo del braccio farmacologico è probabilmente sovrastimato. Dati esterni, non ancora nel modello.</a:t>
            </a:r>
          </a:p>
        </p:txBody>
      </p:sp>
      <p:sp>
        <p:nvSpPr>
          <p:cNvPr id="10" name="Rounded Rectangle 9"/>
          <p:cNvSpPr/>
          <p:nvPr/>
        </p:nvSpPr>
        <p:spPr>
          <a:xfrm>
            <a:off x="1097280" y="3822191"/>
            <a:ext cx="10058400" cy="96012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325880" y="3959352"/>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Efficacia dei trial applicata alla pratica reale</a:t>
            </a:r>
          </a:p>
        </p:txBody>
      </p:sp>
      <p:sp>
        <p:nvSpPr>
          <p:cNvPr id="12" name="TextBox 11"/>
          <p:cNvSpPr txBox="1"/>
          <p:nvPr/>
        </p:nvSpPr>
        <p:spPr>
          <a:xfrm>
            <a:off x="4754880" y="3913631"/>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In coorti con BMI ≥ 35 il calo a un anno è 5,4% con semaglutide e 9,1% con tirzepatide (7,2% e 11,7% in chi resta in terapia) contro 30,5% con sleeve: il beneficio del farmaco è probabilmente ottimistico.</a:t>
            </a:r>
          </a:p>
        </p:txBody>
      </p:sp>
      <p:sp>
        <p:nvSpPr>
          <p:cNvPr id="13" name="Rounded Rectangle 12"/>
          <p:cNvSpPr/>
          <p:nvPr/>
        </p:nvSpPr>
        <p:spPr>
          <a:xfrm>
            <a:off x="1097280" y="4855464"/>
            <a:ext cx="10058400" cy="960120"/>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325880" y="4992624"/>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Alcuni costi chirurgici di lungo periodo</a:t>
            </a:r>
          </a:p>
        </p:txBody>
      </p:sp>
      <p:sp>
        <p:nvSpPr>
          <p:cNvPr id="15" name="TextBox 14"/>
          <p:cNvSpPr txBox="1"/>
          <p:nvPr/>
        </p:nvSpPr>
        <p:spPr>
          <a:xfrm>
            <a:off x="4754880" y="4946903"/>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Il follow-up specialistico è incluso (€ 815 il primo anno, € 443 dal secondo) e le revisioni sono distribuite sui dieci anni. Restano fuori integrazione nutrizionale, reflusso, eccesso cutaneo e reinterventi oltre i dieci anni.</a:t>
            </a:r>
          </a:p>
        </p:txBody>
      </p:sp>
      <p:sp>
        <p:nvSpPr>
          <p:cNvPr id="16" name="TextBox 15"/>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Le prime tre distorsioni non agiscono nella stessa direzione: la revisione le tratta insieme. Dosi: Milani, Front Endocrinol 2026 (n = 248); Pampanelli — FLEX-SEMA, Diabetes Obes Metab 2026 (n = 111); SIO Campania, EXCLI J 2026 (n = 70). Efficacia real-world: Brown et al., Obesity 2026 (44.025 adulti con BMI ≥ 35).</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Conclusioni</a:t>
            </a:r>
          </a:p>
        </p:txBody>
      </p:sp>
      <p:sp>
        <p:nvSpPr>
          <p:cNvPr id="3" name="Oval 2"/>
          <p:cNvSpPr/>
          <p:nvPr/>
        </p:nvSpPr>
        <p:spPr>
          <a:xfrm>
            <a:off x="1097280" y="1755648"/>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1</a:t>
            </a:r>
          </a:p>
        </p:txBody>
      </p:sp>
      <p:sp>
        <p:nvSpPr>
          <p:cNvPr id="4" name="TextBox 3"/>
          <p:cNvSpPr txBox="1"/>
          <p:nvPr/>
        </p:nvSpPr>
        <p:spPr>
          <a:xfrm>
            <a:off x="1691640" y="1728216"/>
            <a:ext cx="9326880" cy="822960"/>
          </a:xfrm>
          <a:prstGeom prst="rect">
            <a:avLst/>
          </a:prstGeom>
          <a:noFill/>
        </p:spPr>
        <p:txBody>
          <a:bodyPr wrap="square" lIns="0" tIns="0" rIns="0" bIns="0">
            <a:spAutoFit/>
          </a:bodyPr>
          <a:lstStyle/>
          <a:p>
            <a:pPr algn="l">
              <a:spcAft>
                <a:spcPts val="400"/>
              </a:spcAft>
            </a:pPr>
            <a:r>
              <a:rPr sz="1300" b="0" i="0">
                <a:solidFill>
                  <a:srgbClr val="22333B"/>
                </a:solidFill>
                <a:latin typeface="Calibri"/>
              </a:rPr>
              <a:t>Nella popolazione italiana candidata alla chirurgia, la sleeve gastrectomy produce 1,669 QALY in più rispetto alla farmacoterapia incretinica: risultato robusto in ogni analisi.</a:t>
            </a:r>
          </a:p>
        </p:txBody>
      </p:sp>
      <p:sp>
        <p:nvSpPr>
          <p:cNvPr id="5" name="Oval 4"/>
          <p:cNvSpPr/>
          <p:nvPr/>
        </p:nvSpPr>
        <p:spPr>
          <a:xfrm>
            <a:off x="1097280" y="2715768"/>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2</a:t>
            </a:r>
          </a:p>
        </p:txBody>
      </p:sp>
      <p:sp>
        <p:nvSpPr>
          <p:cNvPr id="6" name="TextBox 5"/>
          <p:cNvSpPr txBox="1"/>
          <p:nvPr/>
        </p:nvSpPr>
        <p:spPr>
          <a:xfrm>
            <a:off x="1691640" y="2688336"/>
            <a:ext cx="9326880" cy="822960"/>
          </a:xfrm>
          <a:prstGeom prst="rect">
            <a:avLst/>
          </a:prstGeom>
          <a:noFill/>
        </p:spPr>
        <p:txBody>
          <a:bodyPr wrap="square" lIns="0" tIns="0" rIns="0" bIns="0">
            <a:spAutoFit/>
          </a:bodyPr>
          <a:lstStyle/>
          <a:p>
            <a:pPr algn="l">
              <a:spcAft>
                <a:spcPts val="400"/>
              </a:spcAft>
            </a:pPr>
            <a:r>
              <a:rPr sz="1300" b="0" i="0">
                <a:solidFill>
                  <a:srgbClr val="22333B"/>
                </a:solidFill>
                <a:latin typeface="Calibri"/>
              </a:rPr>
              <a:t>Per il SSN la chirurgia costa circa € 8.557 in più per persona, con un rapporto di circa € 5.100 per QALY: efficiente, non risparmiosa.</a:t>
            </a:r>
          </a:p>
        </p:txBody>
      </p:sp>
      <p:sp>
        <p:nvSpPr>
          <p:cNvPr id="7" name="Oval 6"/>
          <p:cNvSpPr/>
          <p:nvPr/>
        </p:nvSpPr>
        <p:spPr>
          <a:xfrm>
            <a:off x="1097280" y="3675887"/>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3</a:t>
            </a:r>
          </a:p>
        </p:txBody>
      </p:sp>
      <p:sp>
        <p:nvSpPr>
          <p:cNvPr id="8" name="TextBox 7"/>
          <p:cNvSpPr txBox="1"/>
          <p:nvPr/>
        </p:nvSpPr>
        <p:spPr>
          <a:xfrm>
            <a:off x="1691640" y="3648456"/>
            <a:ext cx="9326880" cy="822960"/>
          </a:xfrm>
          <a:prstGeom prst="rect">
            <a:avLst/>
          </a:prstGeom>
          <a:noFill/>
        </p:spPr>
        <p:txBody>
          <a:bodyPr wrap="square" lIns="0" tIns="0" rIns="0" bIns="0">
            <a:spAutoFit/>
          </a:bodyPr>
          <a:lstStyle/>
          <a:p>
            <a:pPr algn="l">
              <a:spcAft>
                <a:spcPts val="400"/>
              </a:spcAft>
            </a:pPr>
            <a:r>
              <a:rPr sz="1300" b="0" i="0">
                <a:solidFill>
                  <a:srgbClr val="22333B"/>
                </a:solidFill>
                <a:latin typeface="Calibri"/>
              </a:rPr>
              <a:t>Per la persona con obesità la chirurgia evita una spesa privata dell'ordine di € 12.000–21.600 nell'arco della vita.</a:t>
            </a:r>
          </a:p>
        </p:txBody>
      </p:sp>
      <p:sp>
        <p:nvSpPr>
          <p:cNvPr id="9" name="Oval 8"/>
          <p:cNvSpPr/>
          <p:nvPr/>
        </p:nvSpPr>
        <p:spPr>
          <a:xfrm>
            <a:off x="1097280" y="4636007"/>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4</a:t>
            </a:r>
          </a:p>
        </p:txBody>
      </p:sp>
      <p:sp>
        <p:nvSpPr>
          <p:cNvPr id="10" name="TextBox 9"/>
          <p:cNvSpPr txBox="1"/>
          <p:nvPr/>
        </p:nvSpPr>
        <p:spPr>
          <a:xfrm>
            <a:off x="1691640" y="4608575"/>
            <a:ext cx="9326880" cy="822960"/>
          </a:xfrm>
          <a:prstGeom prst="rect">
            <a:avLst/>
          </a:prstGeom>
          <a:noFill/>
        </p:spPr>
        <p:txBody>
          <a:bodyPr wrap="square" lIns="0" tIns="0" rIns="0" bIns="0">
            <a:spAutoFit/>
          </a:bodyPr>
          <a:lstStyle/>
          <a:p>
            <a:pPr algn="l">
              <a:spcAft>
                <a:spcPts val="400"/>
              </a:spcAft>
            </a:pPr>
            <a:r>
              <a:rPr sz="1300" b="0" i="0" dirty="0" err="1">
                <a:solidFill>
                  <a:srgbClr val="22333B"/>
                </a:solidFill>
                <a:latin typeface="Calibri"/>
              </a:rPr>
              <a:t>L'intera</a:t>
            </a:r>
            <a:r>
              <a:rPr sz="1300" b="0" i="0" dirty="0">
                <a:solidFill>
                  <a:srgbClr val="22333B"/>
                </a:solidFill>
                <a:latin typeface="Calibri"/>
              </a:rPr>
              <a:t> </a:t>
            </a:r>
            <a:r>
              <a:rPr sz="1300" b="0" i="0" dirty="0" err="1">
                <a:solidFill>
                  <a:srgbClr val="22333B"/>
                </a:solidFill>
                <a:latin typeface="Calibri"/>
              </a:rPr>
              <a:t>differenza</a:t>
            </a:r>
            <a:r>
              <a:rPr sz="1300" b="0" i="0" dirty="0">
                <a:solidFill>
                  <a:srgbClr val="22333B"/>
                </a:solidFill>
                <a:latin typeface="Calibri"/>
              </a:rPr>
              <a:t> </a:t>
            </a:r>
            <a:r>
              <a:rPr sz="1300" b="0" i="0" dirty="0" err="1">
                <a:solidFill>
                  <a:srgbClr val="22333B"/>
                </a:solidFill>
                <a:latin typeface="Calibri"/>
              </a:rPr>
              <a:t>economica</a:t>
            </a:r>
            <a:r>
              <a:rPr sz="1300" b="0" i="0" dirty="0">
                <a:solidFill>
                  <a:srgbClr val="22333B"/>
                </a:solidFill>
                <a:latin typeface="Calibri"/>
              </a:rPr>
              <a:t> </a:t>
            </a:r>
            <a:r>
              <a:rPr sz="1300" b="0" i="0" dirty="0" err="1">
                <a:solidFill>
                  <a:srgbClr val="22333B"/>
                </a:solidFill>
                <a:latin typeface="Calibri"/>
              </a:rPr>
              <a:t>dipende</a:t>
            </a:r>
            <a:r>
              <a:rPr sz="1300" b="0" i="0" dirty="0">
                <a:solidFill>
                  <a:srgbClr val="22333B"/>
                </a:solidFill>
                <a:latin typeface="Calibri"/>
              </a:rPr>
              <a:t> dal </a:t>
            </a:r>
            <a:r>
              <a:rPr sz="1300" b="0" i="0" dirty="0" err="1">
                <a:solidFill>
                  <a:srgbClr val="22333B"/>
                </a:solidFill>
                <a:latin typeface="Calibri"/>
              </a:rPr>
              <a:t>prezzo</a:t>
            </a:r>
            <a:r>
              <a:rPr sz="1300" b="0" i="0" dirty="0">
                <a:solidFill>
                  <a:srgbClr val="22333B"/>
                </a:solidFill>
                <a:latin typeface="Calibri"/>
              </a:rPr>
              <a:t> del </a:t>
            </a:r>
            <a:r>
              <a:rPr sz="1300" b="0" i="0" dirty="0" err="1">
                <a:solidFill>
                  <a:srgbClr val="22333B"/>
                </a:solidFill>
                <a:latin typeface="Calibri"/>
              </a:rPr>
              <a:t>farmaco</a:t>
            </a:r>
            <a:r>
              <a:rPr sz="1300" b="0" i="0" dirty="0">
                <a:solidFill>
                  <a:srgbClr val="22333B"/>
                </a:solidFill>
                <a:latin typeface="Calibri"/>
              </a:rPr>
              <a:t> e da chi lo </a:t>
            </a:r>
            <a:r>
              <a:rPr sz="1300" b="0" i="0" dirty="0" err="1">
                <a:solidFill>
                  <a:srgbClr val="22333B"/>
                </a:solidFill>
                <a:latin typeface="Calibri"/>
              </a:rPr>
              <a:t>paga</a:t>
            </a:r>
            <a:r>
              <a:rPr sz="1300" b="0" i="0" dirty="0">
                <a:solidFill>
                  <a:srgbClr val="22333B"/>
                </a:solidFill>
                <a:latin typeface="Calibri"/>
              </a:rPr>
              <a:t>: il </a:t>
            </a:r>
            <a:r>
              <a:rPr sz="1300" b="0" i="0" dirty="0" err="1">
                <a:solidFill>
                  <a:srgbClr val="22333B"/>
                </a:solidFill>
                <a:latin typeface="Calibri"/>
              </a:rPr>
              <a:t>prezzo</a:t>
            </a:r>
            <a:r>
              <a:rPr sz="1300" b="0" i="0" dirty="0">
                <a:solidFill>
                  <a:srgbClr val="22333B"/>
                </a:solidFill>
                <a:latin typeface="Calibri"/>
              </a:rPr>
              <a:t> di </a:t>
            </a:r>
            <a:r>
              <a:rPr sz="1300" b="0" i="0" dirty="0" err="1">
                <a:solidFill>
                  <a:srgbClr val="22333B"/>
                </a:solidFill>
                <a:latin typeface="Calibri"/>
              </a:rPr>
              <a:t>indifferenza</a:t>
            </a:r>
            <a:r>
              <a:rPr sz="1300" b="0" i="0" dirty="0">
                <a:solidFill>
                  <a:srgbClr val="22333B"/>
                </a:solidFill>
                <a:latin typeface="Calibri"/>
              </a:rPr>
              <a:t> </a:t>
            </a:r>
            <a:r>
              <a:rPr sz="1300" b="0" i="0" dirty="0" err="1">
                <a:solidFill>
                  <a:srgbClr val="22333B"/>
                </a:solidFill>
                <a:latin typeface="Calibri"/>
              </a:rPr>
              <a:t>è</a:t>
            </a:r>
            <a:r>
              <a:rPr sz="1300" b="0" i="0" dirty="0">
                <a:solidFill>
                  <a:srgbClr val="22333B"/>
                </a:solidFill>
                <a:latin typeface="Calibri"/>
              </a:rPr>
              <a:t> € 2.</a:t>
            </a:r>
            <a:r>
              <a:rPr lang="it-IT" sz="1300" b="0" i="0" dirty="0">
                <a:solidFill>
                  <a:srgbClr val="22333B"/>
                </a:solidFill>
                <a:latin typeface="Calibri"/>
              </a:rPr>
              <a:t>762 l'anno</a:t>
            </a:r>
            <a:r>
              <a:rPr sz="1300" b="0" i="0" dirty="0">
                <a:solidFill>
                  <a:srgbClr val="22333B"/>
                </a:solidFill>
                <a:latin typeface="Calibri"/>
              </a:rPr>
              <a:t>.</a:t>
            </a:r>
          </a:p>
        </p:txBody>
      </p:sp>
      <p:sp>
        <p:nvSpPr>
          <p:cNvPr id="11" name="TextBox 10"/>
          <p:cNvSpPr txBox="1"/>
          <p:nvPr/>
        </p:nvSpPr>
        <p:spPr>
          <a:xfrm>
            <a:off x="1097280" y="5687568"/>
            <a:ext cx="10058400" cy="365760"/>
          </a:xfrm>
          <a:prstGeom prst="rect">
            <a:avLst/>
          </a:prstGeom>
          <a:noFill/>
        </p:spPr>
        <p:txBody>
          <a:bodyPr wrap="square" lIns="0" tIns="0" rIns="0" bIns="0">
            <a:spAutoFit/>
          </a:bodyPr>
          <a:lstStyle/>
          <a:p>
            <a:pPr algn="l">
              <a:spcAft>
                <a:spcPts val="400"/>
              </a:spcAft>
            </a:pPr>
            <a:r>
              <a:rPr sz="1050" b="0" i="1">
                <a:solidFill>
                  <a:srgbClr val="8A92A3"/>
                </a:solidFill>
                <a:latin typeface="Calibri"/>
              </a:rPr>
              <a:t>I punti 2–4 derivano dalla ripartizione per pagatore: lettura aggiuntiva rispetto al manoscritto, costruita sullo scenario «Farmaco gratuito» dell'HTA.</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Che cosa significa per il Servizio Sanitario Nazionale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Tre implicazioni che non dipendono dalle assunzioni discusse</a:t>
            </a:r>
          </a:p>
        </p:txBody>
      </p:sp>
      <p:sp>
        <p:nvSpPr>
          <p:cNvPr id="4" name="Rounded Rectangle 3"/>
          <p:cNvSpPr/>
          <p:nvPr/>
        </p:nvSpPr>
        <p:spPr>
          <a:xfrm>
            <a:off x="1097280" y="1755648"/>
            <a:ext cx="3224783" cy="265176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25880" y="1956816"/>
            <a:ext cx="2804160" cy="411480"/>
          </a:xfrm>
          <a:prstGeom prst="rect">
            <a:avLst/>
          </a:prstGeom>
          <a:noFill/>
        </p:spPr>
        <p:txBody>
          <a:bodyPr wrap="square" lIns="0" tIns="0" rIns="0" bIns="0">
            <a:spAutoFit/>
          </a:bodyPr>
          <a:lstStyle/>
          <a:p>
            <a:pPr algn="l">
              <a:spcAft>
                <a:spcPts val="400"/>
              </a:spcAft>
            </a:pPr>
            <a:r>
              <a:rPr sz="1800" b="1" i="0">
                <a:solidFill>
                  <a:srgbClr val="4A66AC"/>
                </a:solidFill>
                <a:latin typeface="Calibri"/>
              </a:rPr>
              <a:t>Efficienza</a:t>
            </a:r>
          </a:p>
        </p:txBody>
      </p:sp>
      <p:sp>
        <p:nvSpPr>
          <p:cNvPr id="6" name="TextBox 5"/>
          <p:cNvSpPr txBox="1"/>
          <p:nvPr/>
        </p:nvSpPr>
        <p:spPr>
          <a:xfrm>
            <a:off x="1325880" y="2487168"/>
            <a:ext cx="2804160" cy="1828800"/>
          </a:xfrm>
          <a:prstGeom prst="rect">
            <a:avLst/>
          </a:prstGeom>
          <a:noFill/>
        </p:spPr>
        <p:txBody>
          <a:bodyPr wrap="square" lIns="0" tIns="0" rIns="0" bIns="0">
            <a:spAutoFit/>
          </a:bodyPr>
          <a:lstStyle/>
          <a:p>
            <a:pPr algn="l">
              <a:spcAft>
                <a:spcPts val="0"/>
              </a:spcAft>
            </a:pPr>
            <a:r>
              <a:rPr sz="1200" b="0" i="0">
                <a:solidFill>
                  <a:srgbClr val="22333B"/>
                </a:solidFill>
                <a:latin typeface="Calibri"/>
              </a:rPr>
              <a:t>Operare le persone eleggibili produce salute a un costo per QALY molto inferiore a qualunque soglia di riferimento usata in Europa.</a:t>
            </a:r>
          </a:p>
        </p:txBody>
      </p:sp>
      <p:sp>
        <p:nvSpPr>
          <p:cNvPr id="7" name="Rounded Rectangle 6"/>
          <p:cNvSpPr/>
          <p:nvPr/>
        </p:nvSpPr>
        <p:spPr>
          <a:xfrm>
            <a:off x="4514088" y="1755648"/>
            <a:ext cx="3224783" cy="265176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4742688" y="1956816"/>
            <a:ext cx="2804160" cy="411480"/>
          </a:xfrm>
          <a:prstGeom prst="rect">
            <a:avLst/>
          </a:prstGeom>
          <a:noFill/>
        </p:spPr>
        <p:txBody>
          <a:bodyPr wrap="square" lIns="0" tIns="0" rIns="0" bIns="0">
            <a:spAutoFit/>
          </a:bodyPr>
          <a:lstStyle/>
          <a:p>
            <a:pPr algn="l">
              <a:spcAft>
                <a:spcPts val="400"/>
              </a:spcAft>
            </a:pPr>
            <a:r>
              <a:rPr sz="1800" b="1" i="0">
                <a:solidFill>
                  <a:srgbClr val="4A66AC"/>
                </a:solidFill>
                <a:latin typeface="Calibri"/>
              </a:rPr>
              <a:t>Equità</a:t>
            </a:r>
          </a:p>
        </p:txBody>
      </p:sp>
      <p:sp>
        <p:nvSpPr>
          <p:cNvPr id="9" name="TextBox 8"/>
          <p:cNvSpPr txBox="1"/>
          <p:nvPr/>
        </p:nvSpPr>
        <p:spPr>
          <a:xfrm>
            <a:off x="4742688" y="2487168"/>
            <a:ext cx="2804160" cy="1828800"/>
          </a:xfrm>
          <a:prstGeom prst="rect">
            <a:avLst/>
          </a:prstGeom>
          <a:noFill/>
        </p:spPr>
        <p:txBody>
          <a:bodyPr wrap="square" lIns="0" tIns="0" rIns="0" bIns="0">
            <a:spAutoFit/>
          </a:bodyPr>
          <a:lstStyle/>
          <a:p>
            <a:pPr algn="l">
              <a:spcAft>
                <a:spcPts val="0"/>
              </a:spcAft>
            </a:pPr>
            <a:r>
              <a:rPr sz="1200" b="0" i="0">
                <a:solidFill>
                  <a:srgbClr val="22333B"/>
                </a:solidFill>
                <a:latin typeface="Calibri"/>
              </a:rPr>
              <a:t>Oggi l'alternativa non chirurgica è accessibile solo a chi può pagarla: l'efficacia del comparatore dipende dal reddito, non solo dalla biologia.</a:t>
            </a:r>
          </a:p>
        </p:txBody>
      </p:sp>
      <p:sp>
        <p:nvSpPr>
          <p:cNvPr id="10" name="Rounded Rectangle 9"/>
          <p:cNvSpPr/>
          <p:nvPr/>
        </p:nvSpPr>
        <p:spPr>
          <a:xfrm>
            <a:off x="7930895" y="1755648"/>
            <a:ext cx="3224783" cy="265176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159495" y="1956816"/>
            <a:ext cx="2804160" cy="411480"/>
          </a:xfrm>
          <a:prstGeom prst="rect">
            <a:avLst/>
          </a:prstGeom>
          <a:noFill/>
        </p:spPr>
        <p:txBody>
          <a:bodyPr wrap="square" lIns="0" tIns="0" rIns="0" bIns="0">
            <a:spAutoFit/>
          </a:bodyPr>
          <a:lstStyle/>
          <a:p>
            <a:pPr algn="l">
              <a:spcAft>
                <a:spcPts val="400"/>
              </a:spcAft>
            </a:pPr>
            <a:r>
              <a:rPr sz="1800" b="1" i="0">
                <a:solidFill>
                  <a:srgbClr val="4A66AC"/>
                </a:solidFill>
                <a:latin typeface="Calibri"/>
              </a:rPr>
              <a:t>Capacità</a:t>
            </a:r>
          </a:p>
        </p:txBody>
      </p:sp>
      <p:sp>
        <p:nvSpPr>
          <p:cNvPr id="12" name="TextBox 11"/>
          <p:cNvSpPr txBox="1"/>
          <p:nvPr/>
        </p:nvSpPr>
        <p:spPr>
          <a:xfrm>
            <a:off x="8159495" y="2487168"/>
            <a:ext cx="2804160" cy="1828800"/>
          </a:xfrm>
          <a:prstGeom prst="rect">
            <a:avLst/>
          </a:prstGeom>
          <a:noFill/>
        </p:spPr>
        <p:txBody>
          <a:bodyPr wrap="square" lIns="0" tIns="0" rIns="0" bIns="0">
            <a:spAutoFit/>
          </a:bodyPr>
          <a:lstStyle/>
          <a:p>
            <a:pPr algn="l">
              <a:spcAft>
                <a:spcPts val="0"/>
              </a:spcAft>
            </a:pPr>
            <a:r>
              <a:rPr sz="1200" b="0" i="0">
                <a:solidFill>
                  <a:srgbClr val="22333B"/>
                </a:solidFill>
                <a:latin typeface="Calibri"/>
              </a:rPr>
              <a:t>Con circa 26.000 interventi l'anno la domanda supera l'offerta: la decisione reale non è se operare, ma chi e dopo quanta attesa.</a:t>
            </a:r>
          </a:p>
        </p:txBody>
      </p:sp>
      <p:sp>
        <p:nvSpPr>
          <p:cNvPr id="13" name="TextBox 12"/>
          <p:cNvSpPr txBox="1"/>
          <p:nvPr/>
        </p:nvSpPr>
        <p:spPr>
          <a:xfrm>
            <a:off x="1097280" y="4590288"/>
            <a:ext cx="10058400" cy="457200"/>
          </a:xfrm>
          <a:prstGeom prst="rect">
            <a:avLst/>
          </a:prstGeom>
          <a:noFill/>
        </p:spPr>
        <p:txBody>
          <a:bodyPr wrap="square" lIns="0" tIns="0" rIns="0" bIns="0">
            <a:spAutoFit/>
          </a:bodyPr>
          <a:lstStyle/>
          <a:p>
            <a:pPr algn="l">
              <a:spcAft>
                <a:spcPts val="400"/>
              </a:spcAft>
            </a:pPr>
            <a:r>
              <a:rPr sz="1250" b="0" i="0">
                <a:solidFill>
                  <a:srgbClr val="242852"/>
                </a:solidFill>
                <a:latin typeface="Calibri"/>
              </a:rPr>
              <a:t>Il lavoro non è un argomento contro la farmacoterapia: riguarda persone già candidate alla chirurgia, per le quali l'intervento è disponibile.</a:t>
            </a:r>
          </a:p>
        </p:txBody>
      </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p:txBody>
          <a:bodyPr/>
          <a:lstStyle/>
          <a:p>
            <a:r>
              <a:rPr lang="it-IT" dirty="0"/>
              <a:t>Grazie</a:t>
            </a:r>
          </a:p>
        </p:txBody>
      </p:sp>
    </p:spTree>
    <p:extLst>
      <p:ext uri="{BB962C8B-B14F-4D97-AF65-F5344CB8AC3E}">
        <p14:creationId xmlns:p14="http://schemas.microsoft.com/office/powerpoint/2010/main" val="873606425"/>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E602BA8-3908-5976-47BD-656C1E88757E}"/>
              </a:ext>
            </a:extLst>
          </p:cNvPr>
          <p:cNvSpPr txBox="1"/>
          <p:nvPr/>
        </p:nvSpPr>
        <p:spPr>
          <a:xfrm>
            <a:off x="155366" y="187432"/>
            <a:ext cx="9627303" cy="369332"/>
          </a:xfrm>
          <a:prstGeom prst="rect">
            <a:avLst/>
          </a:prstGeom>
          <a:noFill/>
        </p:spPr>
        <p:txBody>
          <a:bodyPr wrap="square" rtlCol="0">
            <a:spAutoFit/>
          </a:bodyPr>
          <a:lstStyle/>
          <a:p>
            <a:r>
              <a:rPr lang="it-IT" b="1" dirty="0">
                <a:solidFill>
                  <a:schemeClr val="accent1"/>
                </a:solidFill>
              </a:rPr>
              <a:t>U.O.C. Chirurgia Generale Ospedali di Rovigo, Trecenta ed Adria</a:t>
            </a:r>
          </a:p>
        </p:txBody>
      </p:sp>
      <p:sp>
        <p:nvSpPr>
          <p:cNvPr id="6" name="CasellaDiTesto 5">
            <a:extLst>
              <a:ext uri="{FF2B5EF4-FFF2-40B4-BE49-F238E27FC236}">
                <a16:creationId xmlns:a16="http://schemas.microsoft.com/office/drawing/2014/main" id="{BFCF4FDE-AB98-3168-8DDF-ED0DCA213D07}"/>
              </a:ext>
            </a:extLst>
          </p:cNvPr>
          <p:cNvSpPr txBox="1"/>
          <p:nvPr/>
        </p:nvSpPr>
        <p:spPr>
          <a:xfrm>
            <a:off x="4502771" y="2161999"/>
            <a:ext cx="3886090" cy="3323987"/>
          </a:xfrm>
          <a:prstGeom prst="rect">
            <a:avLst/>
          </a:prstGeom>
          <a:noFill/>
        </p:spPr>
        <p:txBody>
          <a:bodyPr wrap="square">
            <a:spAutoFit/>
          </a:bodyPr>
          <a:lstStyle/>
          <a:p>
            <a:r>
              <a:rPr lang="it-IT" sz="1400" b="1" dirty="0">
                <a:solidFill>
                  <a:srgbClr val="002060"/>
                </a:solidFill>
              </a:rPr>
              <a:t>Attività chirurgica</a:t>
            </a:r>
          </a:p>
          <a:p>
            <a:pPr algn="ctr"/>
            <a:endParaRPr lang="it-IT" sz="1400" dirty="0">
              <a:solidFill>
                <a:srgbClr val="002060"/>
              </a:solidFill>
            </a:endParaRPr>
          </a:p>
          <a:p>
            <a:pPr marL="285750" indent="-285750">
              <a:buFont typeface="Arial" panose="020B0604020202020204" pitchFamily="34" charset="0"/>
              <a:buChar char="•"/>
            </a:pPr>
            <a:r>
              <a:rPr lang="it-IT" sz="1400" dirty="0">
                <a:solidFill>
                  <a:srgbClr val="002060"/>
                </a:solidFill>
              </a:rPr>
              <a:t>Chirurgia Toracica</a:t>
            </a:r>
          </a:p>
          <a:p>
            <a:pPr marL="285750" indent="-285750">
              <a:buFont typeface="Arial" panose="020B0604020202020204" pitchFamily="34" charset="0"/>
              <a:buChar char="•"/>
            </a:pPr>
            <a:r>
              <a:rPr lang="it-IT" sz="1400" dirty="0" err="1">
                <a:solidFill>
                  <a:srgbClr val="002060"/>
                </a:solidFill>
              </a:rPr>
              <a:t>Breast</a:t>
            </a:r>
            <a:r>
              <a:rPr lang="it-IT" sz="1400" dirty="0">
                <a:solidFill>
                  <a:srgbClr val="002060"/>
                </a:solidFill>
              </a:rPr>
              <a:t> Unit</a:t>
            </a:r>
          </a:p>
          <a:p>
            <a:pPr marL="285750" indent="-285750">
              <a:buFont typeface="Arial" panose="020B0604020202020204" pitchFamily="34" charset="0"/>
              <a:buChar char="•"/>
            </a:pPr>
            <a:r>
              <a:rPr lang="it-IT" sz="1400" dirty="0">
                <a:solidFill>
                  <a:srgbClr val="002060"/>
                </a:solidFill>
              </a:rPr>
              <a:t>Chirurgia esofagea</a:t>
            </a:r>
          </a:p>
          <a:p>
            <a:pPr marL="285750" indent="-285750">
              <a:buFont typeface="Arial" panose="020B0604020202020204" pitchFamily="34" charset="0"/>
              <a:buChar char="•"/>
            </a:pPr>
            <a:r>
              <a:rPr lang="it-IT" sz="1400" dirty="0">
                <a:solidFill>
                  <a:srgbClr val="002060"/>
                </a:solidFill>
              </a:rPr>
              <a:t>Chirurgia </a:t>
            </a:r>
            <a:r>
              <a:rPr lang="it-IT" sz="1400" dirty="0" err="1">
                <a:solidFill>
                  <a:srgbClr val="002060"/>
                </a:solidFill>
              </a:rPr>
              <a:t>Epato</a:t>
            </a:r>
            <a:r>
              <a:rPr lang="it-IT" sz="1400" dirty="0">
                <a:solidFill>
                  <a:srgbClr val="002060"/>
                </a:solidFill>
              </a:rPr>
              <a:t>-</a:t>
            </a:r>
            <a:r>
              <a:rPr lang="it-IT" sz="1400" dirty="0" err="1">
                <a:solidFill>
                  <a:srgbClr val="002060"/>
                </a:solidFill>
              </a:rPr>
              <a:t>Bilio</a:t>
            </a:r>
            <a:r>
              <a:rPr lang="it-IT" sz="1400" dirty="0">
                <a:solidFill>
                  <a:srgbClr val="002060"/>
                </a:solidFill>
              </a:rPr>
              <a:t>-Pancreatica</a:t>
            </a:r>
          </a:p>
          <a:p>
            <a:pPr marL="285750" indent="-285750">
              <a:buFont typeface="Arial" panose="020B0604020202020204" pitchFamily="34" charset="0"/>
              <a:buChar char="•"/>
            </a:pPr>
            <a:r>
              <a:rPr lang="it-IT" sz="1400" dirty="0">
                <a:solidFill>
                  <a:srgbClr val="002060"/>
                </a:solidFill>
              </a:rPr>
              <a:t>Chirurgia del surrene</a:t>
            </a:r>
          </a:p>
          <a:p>
            <a:pPr marL="285750" indent="-285750">
              <a:buFont typeface="Arial" panose="020B0604020202020204" pitchFamily="34" charset="0"/>
              <a:buChar char="•"/>
            </a:pPr>
            <a:r>
              <a:rPr lang="it-IT" sz="1400" dirty="0">
                <a:solidFill>
                  <a:srgbClr val="002060"/>
                </a:solidFill>
              </a:rPr>
              <a:t>Chirurgia colo-rettale</a:t>
            </a:r>
          </a:p>
          <a:p>
            <a:pPr marL="285750" indent="-285750">
              <a:buFont typeface="Arial" panose="020B0604020202020204" pitchFamily="34" charset="0"/>
              <a:buChar char="•"/>
            </a:pPr>
            <a:r>
              <a:rPr lang="it-IT" sz="1400" dirty="0">
                <a:solidFill>
                  <a:srgbClr val="002060"/>
                </a:solidFill>
              </a:rPr>
              <a:t>Chirurgia d’Urgenza</a:t>
            </a:r>
          </a:p>
          <a:p>
            <a:pPr marL="285750" indent="-285750">
              <a:buFont typeface="Arial" panose="020B0604020202020204" pitchFamily="34" charset="0"/>
              <a:buChar char="•"/>
            </a:pPr>
            <a:r>
              <a:rPr lang="it-IT" sz="1400" dirty="0" err="1">
                <a:solidFill>
                  <a:srgbClr val="002060"/>
                </a:solidFill>
              </a:rPr>
              <a:t>Chiururgia</a:t>
            </a:r>
            <a:r>
              <a:rPr lang="it-IT" sz="1400" dirty="0">
                <a:solidFill>
                  <a:srgbClr val="002060"/>
                </a:solidFill>
              </a:rPr>
              <a:t> del Trauma</a:t>
            </a:r>
          </a:p>
          <a:p>
            <a:pPr marL="285750" indent="-285750">
              <a:buFont typeface="Arial" panose="020B0604020202020204" pitchFamily="34" charset="0"/>
              <a:buChar char="•"/>
            </a:pPr>
            <a:r>
              <a:rPr lang="it-IT" sz="1400" dirty="0">
                <a:solidFill>
                  <a:srgbClr val="002060"/>
                </a:solidFill>
              </a:rPr>
              <a:t>Chirurgia di Parete</a:t>
            </a:r>
          </a:p>
          <a:p>
            <a:pPr marL="285750" indent="-285750">
              <a:buFont typeface="Arial" panose="020B0604020202020204" pitchFamily="34" charset="0"/>
              <a:buChar char="•"/>
            </a:pPr>
            <a:r>
              <a:rPr lang="it-IT" sz="1400" dirty="0">
                <a:solidFill>
                  <a:srgbClr val="002060"/>
                </a:solidFill>
              </a:rPr>
              <a:t>Chirurgia Proctologica</a:t>
            </a:r>
          </a:p>
          <a:p>
            <a:pPr marL="285750" indent="-285750">
              <a:buFont typeface="Arial" panose="020B0604020202020204" pitchFamily="34" charset="0"/>
              <a:buChar char="•"/>
            </a:pPr>
            <a:r>
              <a:rPr lang="it-IT" sz="1400" dirty="0">
                <a:solidFill>
                  <a:srgbClr val="002060"/>
                </a:solidFill>
              </a:rPr>
              <a:t>Chirurgia del Melanoma</a:t>
            </a:r>
          </a:p>
          <a:p>
            <a:pPr marL="285750" indent="-285750">
              <a:buFont typeface="Arial" panose="020B0604020202020204" pitchFamily="34" charset="0"/>
              <a:buChar char="•"/>
            </a:pPr>
            <a:r>
              <a:rPr lang="it-IT" sz="1400" b="1" dirty="0">
                <a:solidFill>
                  <a:srgbClr val="002060"/>
                </a:solidFill>
              </a:rPr>
              <a:t>Chirurgia Metabolica e </a:t>
            </a:r>
            <a:r>
              <a:rPr lang="it-IT" sz="1400" b="1" dirty="0" err="1">
                <a:solidFill>
                  <a:srgbClr val="002060"/>
                </a:solidFill>
              </a:rPr>
              <a:t>Bariatrica</a:t>
            </a:r>
            <a:endParaRPr lang="it-IT" sz="1400" b="1" dirty="0">
              <a:solidFill>
                <a:srgbClr val="002060"/>
              </a:solidFill>
            </a:endParaRPr>
          </a:p>
          <a:p>
            <a:pPr marL="285750" indent="-285750">
              <a:buFont typeface="Arial" panose="020B0604020202020204" pitchFamily="34" charset="0"/>
              <a:buChar char="•"/>
            </a:pPr>
            <a:endParaRPr lang="it-IT" sz="1400" dirty="0"/>
          </a:p>
        </p:txBody>
      </p:sp>
      <p:sp>
        <p:nvSpPr>
          <p:cNvPr id="7" name="CasellaDiTesto 6">
            <a:extLst>
              <a:ext uri="{FF2B5EF4-FFF2-40B4-BE49-F238E27FC236}">
                <a16:creationId xmlns:a16="http://schemas.microsoft.com/office/drawing/2014/main" id="{05407E66-3CE7-8760-130B-DACD3F3E39E8}"/>
              </a:ext>
            </a:extLst>
          </p:cNvPr>
          <p:cNvSpPr txBox="1"/>
          <p:nvPr/>
        </p:nvSpPr>
        <p:spPr>
          <a:xfrm>
            <a:off x="8371742" y="1979217"/>
            <a:ext cx="2821853" cy="3693319"/>
          </a:xfrm>
          <a:prstGeom prst="rect">
            <a:avLst/>
          </a:prstGeom>
          <a:noFill/>
        </p:spPr>
        <p:txBody>
          <a:bodyPr wrap="square" rtlCol="0">
            <a:spAutoFit/>
          </a:bodyPr>
          <a:lstStyle/>
          <a:p>
            <a:pPr algn="just"/>
            <a:r>
              <a:rPr lang="it-IT" sz="1200" b="1" dirty="0">
                <a:solidFill>
                  <a:srgbClr val="002060"/>
                </a:solidFill>
              </a:rPr>
              <a:t>Direttore</a:t>
            </a:r>
            <a:r>
              <a:rPr lang="it-IT" sz="1050" b="1" dirty="0">
                <a:solidFill>
                  <a:srgbClr val="002060"/>
                </a:solidFill>
              </a:rPr>
              <a:t>: </a:t>
            </a:r>
            <a:r>
              <a:rPr lang="it-IT" sz="1050" dirty="0">
                <a:solidFill>
                  <a:srgbClr val="002060"/>
                </a:solidFill>
              </a:rPr>
              <a:t>Maurizio De Luca</a:t>
            </a:r>
          </a:p>
          <a:p>
            <a:pPr algn="just"/>
            <a:endParaRPr lang="it-IT" sz="1050" dirty="0">
              <a:solidFill>
                <a:srgbClr val="002060"/>
              </a:solidFill>
            </a:endParaRPr>
          </a:p>
          <a:p>
            <a:pPr algn="just"/>
            <a:r>
              <a:rPr lang="it-IT" sz="1200" b="1" dirty="0">
                <a:solidFill>
                  <a:srgbClr val="002060"/>
                </a:solidFill>
              </a:rPr>
              <a:t>Dirigenti Medici</a:t>
            </a:r>
          </a:p>
          <a:p>
            <a:pPr algn="just"/>
            <a:endParaRPr lang="it-IT" sz="1050" b="1" dirty="0">
              <a:solidFill>
                <a:srgbClr val="002060"/>
              </a:solidFill>
            </a:endParaRPr>
          </a:p>
          <a:p>
            <a:pPr algn="just"/>
            <a:r>
              <a:rPr lang="it-IT" sz="1050" b="1" dirty="0">
                <a:solidFill>
                  <a:srgbClr val="002060"/>
                </a:solidFill>
              </a:rPr>
              <a:t>Giuliano Maria Alberton</a:t>
            </a:r>
          </a:p>
          <a:p>
            <a:pPr algn="just"/>
            <a:r>
              <a:rPr lang="it-IT" sz="1050" b="1" dirty="0">
                <a:solidFill>
                  <a:srgbClr val="002060"/>
                </a:solidFill>
              </a:rPr>
              <a:t>Amanda Belluzzi</a:t>
            </a:r>
          </a:p>
          <a:p>
            <a:pPr algn="just"/>
            <a:r>
              <a:rPr lang="it-IT" sz="1050" dirty="0">
                <a:solidFill>
                  <a:srgbClr val="002060"/>
                </a:solidFill>
              </a:rPr>
              <a:t>Claudia </a:t>
            </a:r>
            <a:r>
              <a:rPr lang="it-IT" sz="1050" dirty="0" err="1">
                <a:solidFill>
                  <a:srgbClr val="002060"/>
                </a:solidFill>
              </a:rPr>
              <a:t>Brombin</a:t>
            </a:r>
            <a:endParaRPr lang="it-IT" sz="1050" dirty="0">
              <a:solidFill>
                <a:srgbClr val="002060"/>
              </a:solidFill>
            </a:endParaRPr>
          </a:p>
          <a:p>
            <a:pPr algn="just"/>
            <a:r>
              <a:rPr lang="it-IT" sz="1050" dirty="0">
                <a:solidFill>
                  <a:srgbClr val="002060"/>
                </a:solidFill>
              </a:rPr>
              <a:t>Anna Claudia Colangelo</a:t>
            </a:r>
          </a:p>
          <a:p>
            <a:pPr algn="just"/>
            <a:r>
              <a:rPr lang="it-IT" sz="1050" dirty="0">
                <a:solidFill>
                  <a:srgbClr val="002060"/>
                </a:solidFill>
              </a:rPr>
              <a:t>Melania </a:t>
            </a:r>
            <a:r>
              <a:rPr lang="it-IT" sz="1050" dirty="0" err="1">
                <a:solidFill>
                  <a:srgbClr val="002060"/>
                </a:solidFill>
              </a:rPr>
              <a:t>Grapeggia</a:t>
            </a:r>
            <a:endParaRPr lang="it-IT" sz="1050" dirty="0">
              <a:solidFill>
                <a:srgbClr val="002060"/>
              </a:solidFill>
            </a:endParaRPr>
          </a:p>
          <a:p>
            <a:pPr algn="just"/>
            <a:r>
              <a:rPr lang="it-IT" sz="1050" dirty="0">
                <a:solidFill>
                  <a:srgbClr val="002060"/>
                </a:solidFill>
              </a:rPr>
              <a:t>Roberta La Mendola</a:t>
            </a:r>
          </a:p>
          <a:p>
            <a:pPr algn="just"/>
            <a:r>
              <a:rPr lang="it-IT" sz="1050" dirty="0">
                <a:solidFill>
                  <a:srgbClr val="002060"/>
                </a:solidFill>
              </a:rPr>
              <a:t>Andrea Legnaro</a:t>
            </a:r>
          </a:p>
          <a:p>
            <a:pPr algn="just"/>
            <a:r>
              <a:rPr lang="it-IT" sz="1050" dirty="0">
                <a:solidFill>
                  <a:srgbClr val="002060"/>
                </a:solidFill>
              </a:rPr>
              <a:t>Enrico Lodo</a:t>
            </a:r>
          </a:p>
          <a:p>
            <a:pPr algn="just"/>
            <a:r>
              <a:rPr lang="it-IT" sz="1050" dirty="0">
                <a:solidFill>
                  <a:srgbClr val="002060"/>
                </a:solidFill>
              </a:rPr>
              <a:t>Giovanna Marino</a:t>
            </a:r>
          </a:p>
          <a:p>
            <a:pPr algn="just"/>
            <a:r>
              <a:rPr lang="it-IT" sz="1050" dirty="0">
                <a:solidFill>
                  <a:srgbClr val="002060"/>
                </a:solidFill>
              </a:rPr>
              <a:t>Dario Parini</a:t>
            </a:r>
          </a:p>
          <a:p>
            <a:pPr algn="just"/>
            <a:r>
              <a:rPr lang="it-IT" sz="1050" dirty="0">
                <a:solidFill>
                  <a:srgbClr val="002060"/>
                </a:solidFill>
              </a:rPr>
              <a:t>Enrico Piva</a:t>
            </a:r>
          </a:p>
          <a:p>
            <a:pPr algn="just"/>
            <a:r>
              <a:rPr lang="it-IT" sz="1050" dirty="0">
                <a:solidFill>
                  <a:srgbClr val="002060"/>
                </a:solidFill>
              </a:rPr>
              <a:t>Francesco Pietrangeli</a:t>
            </a:r>
          </a:p>
          <a:p>
            <a:pPr algn="just"/>
            <a:r>
              <a:rPr lang="it-IT" sz="1050" dirty="0">
                <a:solidFill>
                  <a:srgbClr val="002060"/>
                </a:solidFill>
              </a:rPr>
              <a:t>Francesco Romeo</a:t>
            </a:r>
          </a:p>
          <a:p>
            <a:pPr algn="just"/>
            <a:r>
              <a:rPr lang="it-IT" sz="1050" dirty="0">
                <a:solidFill>
                  <a:srgbClr val="002060"/>
                </a:solidFill>
              </a:rPr>
              <a:t>Chiara Ruzzante</a:t>
            </a:r>
          </a:p>
          <a:p>
            <a:pPr algn="just"/>
            <a:r>
              <a:rPr lang="it-IT" sz="1050" dirty="0">
                <a:solidFill>
                  <a:srgbClr val="002060"/>
                </a:solidFill>
              </a:rPr>
              <a:t>Beatrice Salmaso</a:t>
            </a:r>
          </a:p>
          <a:p>
            <a:pPr algn="just"/>
            <a:r>
              <a:rPr lang="it-IT" sz="1050" b="1" dirty="0">
                <a:solidFill>
                  <a:srgbClr val="002060"/>
                </a:solidFill>
              </a:rPr>
              <a:t>Simone Targa</a:t>
            </a:r>
          </a:p>
          <a:p>
            <a:pPr algn="just"/>
            <a:r>
              <a:rPr lang="it-IT" sz="1050" dirty="0">
                <a:solidFill>
                  <a:srgbClr val="002060"/>
                </a:solidFill>
              </a:rPr>
              <a:t>Luca </a:t>
            </a:r>
            <a:r>
              <a:rPr lang="it-IT" sz="1050" dirty="0" err="1">
                <a:solidFill>
                  <a:srgbClr val="002060"/>
                </a:solidFill>
              </a:rPr>
              <a:t>Valieri</a:t>
            </a:r>
            <a:endParaRPr lang="it-IT" sz="1050" dirty="0">
              <a:solidFill>
                <a:srgbClr val="002060"/>
              </a:solidFill>
            </a:endParaRPr>
          </a:p>
          <a:p>
            <a:pPr algn="just"/>
            <a:r>
              <a:rPr lang="it-IT" sz="1050" dirty="0">
                <a:solidFill>
                  <a:srgbClr val="002060"/>
                </a:solidFill>
              </a:rPr>
              <a:t>Monica </a:t>
            </a:r>
            <a:r>
              <a:rPr lang="it-IT" sz="1050" dirty="0" err="1">
                <a:solidFill>
                  <a:srgbClr val="002060"/>
                </a:solidFill>
              </a:rPr>
              <a:t>Zese</a:t>
            </a:r>
            <a:endParaRPr lang="it-IT" sz="1050" dirty="0">
              <a:solidFill>
                <a:srgbClr val="002060"/>
              </a:solidFill>
            </a:endParaRPr>
          </a:p>
        </p:txBody>
      </p:sp>
      <p:pic>
        <p:nvPicPr>
          <p:cNvPr id="8" name="Immagine 7">
            <a:extLst>
              <a:ext uri="{FF2B5EF4-FFF2-40B4-BE49-F238E27FC236}">
                <a16:creationId xmlns:a16="http://schemas.microsoft.com/office/drawing/2014/main" id="{C97A6307-9CB5-C15D-B91C-C1A872BE2332}"/>
              </a:ext>
            </a:extLst>
          </p:cNvPr>
          <p:cNvPicPr>
            <a:picLocks noChangeAspect="1"/>
          </p:cNvPicPr>
          <p:nvPr/>
        </p:nvPicPr>
        <p:blipFill>
          <a:blip r:embed="rId2"/>
          <a:stretch>
            <a:fillRect/>
          </a:stretch>
        </p:blipFill>
        <p:spPr>
          <a:xfrm>
            <a:off x="2008801" y="662775"/>
            <a:ext cx="2333106" cy="1126825"/>
          </a:xfrm>
          <a:prstGeom prst="rect">
            <a:avLst/>
          </a:prstGeom>
        </p:spPr>
      </p:pic>
      <p:pic>
        <p:nvPicPr>
          <p:cNvPr id="9" name="Immagine 8">
            <a:extLst>
              <a:ext uri="{FF2B5EF4-FFF2-40B4-BE49-F238E27FC236}">
                <a16:creationId xmlns:a16="http://schemas.microsoft.com/office/drawing/2014/main" id="{503FEFEB-4BC4-C2A5-A953-09CB4374C107}"/>
              </a:ext>
            </a:extLst>
          </p:cNvPr>
          <p:cNvPicPr>
            <a:picLocks noChangeAspect="1"/>
          </p:cNvPicPr>
          <p:nvPr/>
        </p:nvPicPr>
        <p:blipFill>
          <a:blip r:embed="rId3"/>
          <a:stretch>
            <a:fillRect/>
          </a:stretch>
        </p:blipFill>
        <p:spPr>
          <a:xfrm>
            <a:off x="4598665" y="681309"/>
            <a:ext cx="1847151" cy="1108291"/>
          </a:xfrm>
          <a:prstGeom prst="rect">
            <a:avLst/>
          </a:prstGeom>
        </p:spPr>
      </p:pic>
      <p:pic>
        <p:nvPicPr>
          <p:cNvPr id="10" name="Immagine 9">
            <a:extLst>
              <a:ext uri="{FF2B5EF4-FFF2-40B4-BE49-F238E27FC236}">
                <a16:creationId xmlns:a16="http://schemas.microsoft.com/office/drawing/2014/main" id="{FCFD5EC5-B670-AC6B-4D8D-94F5FBA0CCA1}"/>
              </a:ext>
            </a:extLst>
          </p:cNvPr>
          <p:cNvPicPr>
            <a:picLocks noChangeAspect="1"/>
          </p:cNvPicPr>
          <p:nvPr/>
        </p:nvPicPr>
        <p:blipFill>
          <a:blip r:embed="rId4"/>
          <a:stretch>
            <a:fillRect/>
          </a:stretch>
        </p:blipFill>
        <p:spPr>
          <a:xfrm>
            <a:off x="6702574" y="726496"/>
            <a:ext cx="1847151" cy="1113822"/>
          </a:xfrm>
          <a:prstGeom prst="rect">
            <a:avLst/>
          </a:prstGeom>
        </p:spPr>
      </p:pic>
      <p:sp>
        <p:nvSpPr>
          <p:cNvPr id="3" name="CasellaDiTesto 2">
            <a:extLst>
              <a:ext uri="{FF2B5EF4-FFF2-40B4-BE49-F238E27FC236}">
                <a16:creationId xmlns:a16="http://schemas.microsoft.com/office/drawing/2014/main" id="{AF7CB5A4-DB5D-5C42-79CF-09902BE7A4CA}"/>
              </a:ext>
            </a:extLst>
          </p:cNvPr>
          <p:cNvSpPr txBox="1"/>
          <p:nvPr/>
        </p:nvSpPr>
        <p:spPr>
          <a:xfrm>
            <a:off x="155366" y="2373226"/>
            <a:ext cx="4093905" cy="1415772"/>
          </a:xfrm>
          <a:prstGeom prst="rect">
            <a:avLst/>
          </a:prstGeom>
          <a:noFill/>
        </p:spPr>
        <p:txBody>
          <a:bodyPr wrap="square">
            <a:spAutoFit/>
          </a:bodyPr>
          <a:lstStyle/>
          <a:p>
            <a:r>
              <a:rPr lang="it-IT" sz="1100" b="1" dirty="0">
                <a:solidFill>
                  <a:srgbClr val="002060"/>
                </a:solidFill>
              </a:rPr>
              <a:t>Maurizio De Luca</a:t>
            </a:r>
          </a:p>
          <a:p>
            <a:endParaRPr lang="it-IT" sz="1100" b="1" dirty="0">
              <a:solidFill>
                <a:srgbClr val="002060"/>
              </a:solidFill>
            </a:endParaRPr>
          </a:p>
          <a:p>
            <a:pPr marL="171450" indent="-171450">
              <a:buFont typeface="Arial" panose="020B0604020202020204" pitchFamily="34" charset="0"/>
              <a:buChar char="•"/>
            </a:pPr>
            <a:r>
              <a:rPr lang="it-IT" sz="1100" dirty="0">
                <a:solidFill>
                  <a:srgbClr val="002060"/>
                </a:solidFill>
              </a:rPr>
              <a:t>Direttore Dipartimento Chirurgico Ospedali di Rovigo Trecenta Adria</a:t>
            </a:r>
          </a:p>
          <a:p>
            <a:pPr marL="171450" indent="-171450">
              <a:buFont typeface="Arial" panose="020B0604020202020204" pitchFamily="34" charset="0"/>
              <a:buChar char="•"/>
            </a:pPr>
            <a:r>
              <a:rPr lang="it-IT" sz="1100" dirty="0">
                <a:solidFill>
                  <a:srgbClr val="002060"/>
                </a:solidFill>
              </a:rPr>
              <a:t>Presidente SICOB</a:t>
            </a:r>
          </a:p>
          <a:p>
            <a:pPr marL="171450" indent="-171450">
              <a:buFont typeface="Arial" panose="020B0604020202020204" pitchFamily="34" charset="0"/>
              <a:buChar char="•"/>
            </a:pPr>
            <a:r>
              <a:rPr lang="de-DE" sz="1100" dirty="0" err="1">
                <a:solidFill>
                  <a:srgbClr val="002060"/>
                </a:solidFill>
                <a:ea typeface="MS PGothic"/>
                <a:cs typeface="MS PGothic" charset="0"/>
              </a:rPr>
              <a:t>Coordinatore</a:t>
            </a:r>
            <a:r>
              <a:rPr lang="de-DE" sz="1100" dirty="0">
                <a:solidFill>
                  <a:srgbClr val="002060"/>
                </a:solidFill>
                <a:ea typeface="MS PGothic"/>
                <a:cs typeface="MS PGothic" charset="0"/>
              </a:rPr>
              <a:t> Writing Task Force </a:t>
            </a:r>
            <a:r>
              <a:rPr lang="de-DE" sz="1100" dirty="0" err="1">
                <a:solidFill>
                  <a:srgbClr val="002060"/>
                </a:solidFill>
                <a:ea typeface="MS PGothic"/>
                <a:cs typeface="MS PGothic" charset="0"/>
              </a:rPr>
              <a:t>of</a:t>
            </a:r>
            <a:r>
              <a:rPr lang="de-DE" sz="1100" dirty="0">
                <a:solidFill>
                  <a:srgbClr val="002060"/>
                </a:solidFill>
                <a:ea typeface="MS PGothic"/>
                <a:cs typeface="MS PGothic" charset="0"/>
              </a:rPr>
              <a:t> </a:t>
            </a:r>
            <a:r>
              <a:rPr lang="de-DE" sz="1100" dirty="0" err="1">
                <a:solidFill>
                  <a:srgbClr val="002060"/>
                </a:solidFill>
                <a:ea typeface="MS PGothic"/>
                <a:cs typeface="MS PGothic" charset="0"/>
              </a:rPr>
              <a:t>the</a:t>
            </a:r>
            <a:r>
              <a:rPr lang="de-DE" sz="1100" dirty="0">
                <a:solidFill>
                  <a:srgbClr val="002060"/>
                </a:solidFill>
                <a:ea typeface="MS PGothic"/>
                <a:cs typeface="MS PGothic" charset="0"/>
              </a:rPr>
              <a:t> </a:t>
            </a:r>
            <a:r>
              <a:rPr lang="de-DE" sz="1100" i="0" dirty="0">
                <a:solidFill>
                  <a:srgbClr val="002060"/>
                </a:solidFill>
                <a:ea typeface="MS PGothic"/>
                <a:cs typeface="MS PGothic" charset="0"/>
              </a:rPr>
              <a:t>International </a:t>
            </a:r>
            <a:r>
              <a:rPr lang="de-DE" sz="1100" i="0" dirty="0" err="1">
                <a:solidFill>
                  <a:srgbClr val="002060"/>
                </a:solidFill>
                <a:ea typeface="MS PGothic"/>
                <a:cs typeface="MS PGothic" charset="0"/>
              </a:rPr>
              <a:t>Federation</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for</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Surgery</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of</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Obesity</a:t>
            </a:r>
            <a:r>
              <a:rPr lang="de-DE" sz="1100" i="0" dirty="0">
                <a:solidFill>
                  <a:srgbClr val="002060"/>
                </a:solidFill>
                <a:ea typeface="MS PGothic"/>
                <a:cs typeface="MS PGothic" charset="0"/>
              </a:rPr>
              <a:t> and </a:t>
            </a:r>
            <a:r>
              <a:rPr lang="de-DE" sz="1100" i="0" dirty="0" err="1">
                <a:solidFill>
                  <a:srgbClr val="002060"/>
                </a:solidFill>
                <a:ea typeface="MS PGothic"/>
                <a:cs typeface="MS PGothic" charset="0"/>
              </a:rPr>
              <a:t>Metabolic</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Disorders</a:t>
            </a:r>
            <a:r>
              <a:rPr lang="de-DE" sz="1100" i="0" dirty="0">
                <a:solidFill>
                  <a:srgbClr val="002060"/>
                </a:solidFill>
                <a:ea typeface="MS PGothic"/>
                <a:cs typeface="MS PGothic" charset="0"/>
              </a:rPr>
              <a:t> (IFSO)</a:t>
            </a:r>
            <a:br>
              <a:rPr lang="de-DE" sz="900" i="0" dirty="0">
                <a:solidFill>
                  <a:srgbClr val="002060"/>
                </a:solidFill>
                <a:ea typeface="MS PGothic" charset="0"/>
                <a:cs typeface="MS PGothic" charset="0"/>
              </a:rPr>
            </a:br>
            <a:endParaRPr lang="de-DE" sz="900" i="0" dirty="0">
              <a:solidFill>
                <a:srgbClr val="002060"/>
              </a:solidFill>
              <a:ea typeface="MS PGothic"/>
              <a:cs typeface="MS PGothic" charset="0"/>
            </a:endParaRPr>
          </a:p>
        </p:txBody>
      </p:sp>
      <p:pic>
        <p:nvPicPr>
          <p:cNvPr id="5" name="Immagine 4">
            <a:extLst>
              <a:ext uri="{FF2B5EF4-FFF2-40B4-BE49-F238E27FC236}">
                <a16:creationId xmlns:a16="http://schemas.microsoft.com/office/drawing/2014/main" id="{7D435876-D12C-03F6-76DA-6BEFE075BC7B}"/>
              </a:ext>
            </a:extLst>
          </p:cNvPr>
          <p:cNvPicPr>
            <a:picLocks noChangeAspect="1"/>
          </p:cNvPicPr>
          <p:nvPr/>
        </p:nvPicPr>
        <p:blipFill>
          <a:blip r:embed="rId5"/>
          <a:stretch>
            <a:fillRect/>
          </a:stretch>
        </p:blipFill>
        <p:spPr>
          <a:xfrm>
            <a:off x="10305825" y="3937299"/>
            <a:ext cx="1613647" cy="1397446"/>
          </a:xfrm>
          <a:prstGeom prst="rect">
            <a:avLst/>
          </a:prstGeom>
        </p:spPr>
      </p:pic>
      <p:pic>
        <p:nvPicPr>
          <p:cNvPr id="11" name="Immagine 10">
            <a:extLst>
              <a:ext uri="{FF2B5EF4-FFF2-40B4-BE49-F238E27FC236}">
                <a16:creationId xmlns:a16="http://schemas.microsoft.com/office/drawing/2014/main" id="{AFBC5F96-6C56-A770-F3BC-EE435472566B}"/>
              </a:ext>
            </a:extLst>
          </p:cNvPr>
          <p:cNvPicPr>
            <a:picLocks noChangeAspect="1"/>
          </p:cNvPicPr>
          <p:nvPr/>
        </p:nvPicPr>
        <p:blipFill>
          <a:blip r:embed="rId6"/>
          <a:stretch>
            <a:fillRect/>
          </a:stretch>
        </p:blipFill>
        <p:spPr>
          <a:xfrm>
            <a:off x="550658" y="3937299"/>
            <a:ext cx="1458143" cy="1756943"/>
          </a:xfrm>
          <a:prstGeom prst="rect">
            <a:avLst/>
          </a:prstGeom>
        </p:spPr>
      </p:pic>
      <p:sp>
        <p:nvSpPr>
          <p:cNvPr id="2" name="CasellaDiTesto 1">
            <a:extLst>
              <a:ext uri="{FF2B5EF4-FFF2-40B4-BE49-F238E27FC236}">
                <a16:creationId xmlns:a16="http://schemas.microsoft.com/office/drawing/2014/main" id="{D3FEF24E-455C-5D3A-1327-755513A1D519}"/>
              </a:ext>
            </a:extLst>
          </p:cNvPr>
          <p:cNvSpPr txBox="1"/>
          <p:nvPr/>
        </p:nvSpPr>
        <p:spPr>
          <a:xfrm>
            <a:off x="8388861" y="187432"/>
            <a:ext cx="3410549" cy="369332"/>
          </a:xfrm>
          <a:prstGeom prst="rect">
            <a:avLst/>
          </a:prstGeom>
          <a:solidFill>
            <a:schemeClr val="bg1"/>
          </a:solidFill>
        </p:spPr>
        <p:txBody>
          <a:bodyPr wrap="none" rtlCol="0">
            <a:spAutoFit/>
          </a:bodyPr>
          <a:lstStyle/>
          <a:p>
            <a:r>
              <a:rPr lang="it-IT" dirty="0"/>
              <a:t>Assemblea SICOB 30 Ottobre 2025</a:t>
            </a:r>
          </a:p>
        </p:txBody>
      </p:sp>
      <p:sp>
        <p:nvSpPr>
          <p:cNvPr id="12" name="CasellaDiTesto 11">
            <a:extLst>
              <a:ext uri="{FF2B5EF4-FFF2-40B4-BE49-F238E27FC236}">
                <a16:creationId xmlns:a16="http://schemas.microsoft.com/office/drawing/2014/main" id="{B713B6F5-5E78-F78F-D2CD-F1E9C1E5C9A6}"/>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344994184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E602BA8-3908-5976-47BD-656C1E88757E}"/>
              </a:ext>
            </a:extLst>
          </p:cNvPr>
          <p:cNvSpPr txBox="1"/>
          <p:nvPr/>
        </p:nvSpPr>
        <p:spPr>
          <a:xfrm>
            <a:off x="155366" y="187432"/>
            <a:ext cx="9627303" cy="307777"/>
          </a:xfrm>
          <a:prstGeom prst="rect">
            <a:avLst/>
          </a:prstGeom>
          <a:noFill/>
        </p:spPr>
        <p:txBody>
          <a:bodyPr wrap="square" rtlCol="0">
            <a:spAutoFit/>
          </a:bodyPr>
          <a:lstStyle/>
          <a:p>
            <a:r>
              <a:rPr lang="it-IT" sz="1400" b="1" dirty="0">
                <a:solidFill>
                  <a:srgbClr val="002060"/>
                </a:solidFill>
              </a:rPr>
              <a:t>Dal 1 Novembre 2026 Direttore U.O.C. Chirurgia Generale Ospedali di Vicenza – Polo Oncologico Regionale</a:t>
            </a:r>
          </a:p>
        </p:txBody>
      </p:sp>
      <p:sp>
        <p:nvSpPr>
          <p:cNvPr id="6" name="CasellaDiTesto 5">
            <a:extLst>
              <a:ext uri="{FF2B5EF4-FFF2-40B4-BE49-F238E27FC236}">
                <a16:creationId xmlns:a16="http://schemas.microsoft.com/office/drawing/2014/main" id="{BFCF4FDE-AB98-3168-8DDF-ED0DCA213D07}"/>
              </a:ext>
            </a:extLst>
          </p:cNvPr>
          <p:cNvSpPr txBox="1"/>
          <p:nvPr/>
        </p:nvSpPr>
        <p:spPr>
          <a:xfrm>
            <a:off x="4502771" y="2161999"/>
            <a:ext cx="3886090" cy="3539430"/>
          </a:xfrm>
          <a:prstGeom prst="rect">
            <a:avLst/>
          </a:prstGeom>
          <a:noFill/>
        </p:spPr>
        <p:txBody>
          <a:bodyPr wrap="square">
            <a:spAutoFit/>
          </a:bodyPr>
          <a:lstStyle/>
          <a:p>
            <a:r>
              <a:rPr lang="it-IT" sz="1400" b="1" dirty="0">
                <a:solidFill>
                  <a:srgbClr val="002060"/>
                </a:solidFill>
              </a:rPr>
              <a:t>Attività chirurgica</a:t>
            </a:r>
          </a:p>
          <a:p>
            <a:pPr algn="ctr"/>
            <a:endParaRPr lang="it-IT" sz="1400" dirty="0">
              <a:solidFill>
                <a:srgbClr val="002060"/>
              </a:solidFill>
            </a:endParaRPr>
          </a:p>
          <a:p>
            <a:pPr marL="285750" indent="-285750">
              <a:buFont typeface="Arial" panose="020B0604020202020204" pitchFamily="34" charset="0"/>
              <a:buChar char="•"/>
            </a:pPr>
            <a:r>
              <a:rPr lang="it-IT" sz="1400" dirty="0">
                <a:solidFill>
                  <a:srgbClr val="002060"/>
                </a:solidFill>
              </a:rPr>
              <a:t>Chirurgia Toracica</a:t>
            </a:r>
          </a:p>
          <a:p>
            <a:pPr marL="285750" indent="-285750">
              <a:buFont typeface="Arial" panose="020B0604020202020204" pitchFamily="34" charset="0"/>
              <a:buChar char="•"/>
            </a:pPr>
            <a:r>
              <a:rPr lang="it-IT" sz="1400" dirty="0" err="1">
                <a:solidFill>
                  <a:srgbClr val="002060"/>
                </a:solidFill>
              </a:rPr>
              <a:t>Breast</a:t>
            </a:r>
            <a:r>
              <a:rPr lang="it-IT" sz="1400" dirty="0">
                <a:solidFill>
                  <a:srgbClr val="002060"/>
                </a:solidFill>
              </a:rPr>
              <a:t> Unit</a:t>
            </a:r>
          </a:p>
          <a:p>
            <a:pPr marL="285750" indent="-285750">
              <a:buFont typeface="Arial" panose="020B0604020202020204" pitchFamily="34" charset="0"/>
              <a:buChar char="•"/>
            </a:pPr>
            <a:r>
              <a:rPr lang="it-IT" sz="1400" dirty="0">
                <a:solidFill>
                  <a:srgbClr val="002060"/>
                </a:solidFill>
              </a:rPr>
              <a:t>Chirurgia esofagea</a:t>
            </a:r>
          </a:p>
          <a:p>
            <a:pPr marL="285750" indent="-285750">
              <a:buFont typeface="Arial" panose="020B0604020202020204" pitchFamily="34" charset="0"/>
              <a:buChar char="•"/>
            </a:pPr>
            <a:r>
              <a:rPr lang="it-IT" sz="1400" dirty="0">
                <a:solidFill>
                  <a:srgbClr val="002060"/>
                </a:solidFill>
              </a:rPr>
              <a:t>Chirurgia </a:t>
            </a:r>
            <a:r>
              <a:rPr lang="it-IT" sz="1400" dirty="0" err="1">
                <a:solidFill>
                  <a:srgbClr val="002060"/>
                </a:solidFill>
              </a:rPr>
              <a:t>Epato</a:t>
            </a:r>
            <a:r>
              <a:rPr lang="it-IT" sz="1400" dirty="0">
                <a:solidFill>
                  <a:srgbClr val="002060"/>
                </a:solidFill>
              </a:rPr>
              <a:t>-</a:t>
            </a:r>
            <a:r>
              <a:rPr lang="it-IT" sz="1400" dirty="0" err="1">
                <a:solidFill>
                  <a:srgbClr val="002060"/>
                </a:solidFill>
              </a:rPr>
              <a:t>Bilio</a:t>
            </a:r>
            <a:r>
              <a:rPr lang="it-IT" sz="1400" dirty="0">
                <a:solidFill>
                  <a:srgbClr val="002060"/>
                </a:solidFill>
              </a:rPr>
              <a:t>-Pancreatica</a:t>
            </a:r>
          </a:p>
          <a:p>
            <a:pPr marL="285750" indent="-285750">
              <a:buFont typeface="Arial" panose="020B0604020202020204" pitchFamily="34" charset="0"/>
              <a:buChar char="•"/>
            </a:pPr>
            <a:r>
              <a:rPr lang="it-IT" sz="1400" dirty="0">
                <a:solidFill>
                  <a:srgbClr val="002060"/>
                </a:solidFill>
              </a:rPr>
              <a:t>Chirurgia del surrene</a:t>
            </a:r>
          </a:p>
          <a:p>
            <a:pPr marL="285750" indent="-285750">
              <a:buFont typeface="Arial" panose="020B0604020202020204" pitchFamily="34" charset="0"/>
              <a:buChar char="•"/>
            </a:pPr>
            <a:r>
              <a:rPr lang="it-IT" sz="1400" dirty="0">
                <a:solidFill>
                  <a:srgbClr val="002060"/>
                </a:solidFill>
              </a:rPr>
              <a:t>Chirurgia colo-rettale</a:t>
            </a:r>
          </a:p>
          <a:p>
            <a:pPr marL="285750" indent="-285750">
              <a:buFont typeface="Arial" panose="020B0604020202020204" pitchFamily="34" charset="0"/>
              <a:buChar char="•"/>
            </a:pPr>
            <a:r>
              <a:rPr lang="it-IT" sz="1400" dirty="0">
                <a:solidFill>
                  <a:srgbClr val="002060"/>
                </a:solidFill>
              </a:rPr>
              <a:t>Chirurgia d’Urgenza</a:t>
            </a:r>
          </a:p>
          <a:p>
            <a:pPr marL="285750" indent="-285750">
              <a:buFont typeface="Arial" panose="020B0604020202020204" pitchFamily="34" charset="0"/>
              <a:buChar char="•"/>
            </a:pPr>
            <a:r>
              <a:rPr lang="it-IT" sz="1400" dirty="0" err="1">
                <a:solidFill>
                  <a:srgbClr val="002060"/>
                </a:solidFill>
              </a:rPr>
              <a:t>Chiururgia</a:t>
            </a:r>
            <a:r>
              <a:rPr lang="it-IT" sz="1400" dirty="0">
                <a:solidFill>
                  <a:srgbClr val="002060"/>
                </a:solidFill>
              </a:rPr>
              <a:t> del Trauma</a:t>
            </a:r>
          </a:p>
          <a:p>
            <a:pPr marL="285750" indent="-285750">
              <a:buFont typeface="Arial" panose="020B0604020202020204" pitchFamily="34" charset="0"/>
              <a:buChar char="•"/>
            </a:pPr>
            <a:r>
              <a:rPr lang="it-IT" sz="1400" dirty="0">
                <a:solidFill>
                  <a:srgbClr val="002060"/>
                </a:solidFill>
              </a:rPr>
              <a:t>Chirurgia di Parete</a:t>
            </a:r>
          </a:p>
          <a:p>
            <a:pPr marL="285750" indent="-285750">
              <a:buFont typeface="Arial" panose="020B0604020202020204" pitchFamily="34" charset="0"/>
              <a:buChar char="•"/>
            </a:pPr>
            <a:r>
              <a:rPr lang="it-IT" sz="1400" dirty="0">
                <a:solidFill>
                  <a:srgbClr val="002060"/>
                </a:solidFill>
              </a:rPr>
              <a:t>Chirurgia Proctologica</a:t>
            </a:r>
          </a:p>
          <a:p>
            <a:pPr marL="285750" indent="-285750">
              <a:buFont typeface="Arial" panose="020B0604020202020204" pitchFamily="34" charset="0"/>
              <a:buChar char="•"/>
            </a:pPr>
            <a:r>
              <a:rPr lang="it-IT" sz="1400" dirty="0">
                <a:solidFill>
                  <a:srgbClr val="002060"/>
                </a:solidFill>
              </a:rPr>
              <a:t>Chirurgia del Melanoma</a:t>
            </a:r>
          </a:p>
          <a:p>
            <a:pPr marL="285750" indent="-285750">
              <a:buFont typeface="Arial" panose="020B0604020202020204" pitchFamily="34" charset="0"/>
              <a:buChar char="•"/>
            </a:pPr>
            <a:r>
              <a:rPr lang="it-IT" sz="1400" b="1" dirty="0">
                <a:solidFill>
                  <a:srgbClr val="002060"/>
                </a:solidFill>
              </a:rPr>
              <a:t>Chirurgia Metabolica e </a:t>
            </a:r>
            <a:r>
              <a:rPr lang="it-IT" sz="1400" b="1" dirty="0" err="1">
                <a:solidFill>
                  <a:srgbClr val="002060"/>
                </a:solidFill>
              </a:rPr>
              <a:t>Bariatrica</a:t>
            </a:r>
            <a:endParaRPr lang="it-IT" sz="1400" b="1" dirty="0">
              <a:solidFill>
                <a:srgbClr val="002060"/>
              </a:solidFill>
            </a:endParaRPr>
          </a:p>
          <a:p>
            <a:pPr marL="285750" indent="-285750">
              <a:buFont typeface="Arial" panose="020B0604020202020204" pitchFamily="34" charset="0"/>
              <a:buChar char="•"/>
            </a:pPr>
            <a:r>
              <a:rPr lang="it-IT" sz="1400" b="1" dirty="0">
                <a:solidFill>
                  <a:srgbClr val="002060"/>
                </a:solidFill>
              </a:rPr>
              <a:t>Chirurgia robotica</a:t>
            </a:r>
          </a:p>
          <a:p>
            <a:pPr marL="285750" indent="-285750">
              <a:buFont typeface="Arial" panose="020B0604020202020204" pitchFamily="34" charset="0"/>
              <a:buChar char="•"/>
            </a:pPr>
            <a:endParaRPr lang="it-IT" sz="1400" dirty="0"/>
          </a:p>
        </p:txBody>
      </p:sp>
      <p:sp>
        <p:nvSpPr>
          <p:cNvPr id="3" name="CasellaDiTesto 2">
            <a:extLst>
              <a:ext uri="{FF2B5EF4-FFF2-40B4-BE49-F238E27FC236}">
                <a16:creationId xmlns:a16="http://schemas.microsoft.com/office/drawing/2014/main" id="{AF7CB5A4-DB5D-5C42-79CF-09902BE7A4CA}"/>
              </a:ext>
            </a:extLst>
          </p:cNvPr>
          <p:cNvSpPr txBox="1"/>
          <p:nvPr/>
        </p:nvSpPr>
        <p:spPr>
          <a:xfrm>
            <a:off x="155366" y="2373226"/>
            <a:ext cx="4093905" cy="1431161"/>
          </a:xfrm>
          <a:prstGeom prst="rect">
            <a:avLst/>
          </a:prstGeom>
          <a:noFill/>
        </p:spPr>
        <p:txBody>
          <a:bodyPr wrap="square">
            <a:spAutoFit/>
          </a:bodyPr>
          <a:lstStyle/>
          <a:p>
            <a:r>
              <a:rPr lang="it-IT" sz="1200" b="1" dirty="0">
                <a:solidFill>
                  <a:srgbClr val="002060"/>
                </a:solidFill>
              </a:rPr>
              <a:t>Maurizio De Luca</a:t>
            </a:r>
          </a:p>
          <a:p>
            <a:endParaRPr lang="it-IT" sz="1100" b="1" dirty="0">
              <a:solidFill>
                <a:srgbClr val="002060"/>
              </a:solidFill>
            </a:endParaRPr>
          </a:p>
          <a:p>
            <a:pPr marL="171450" indent="-171450">
              <a:buFont typeface="Arial" panose="020B0604020202020204" pitchFamily="34" charset="0"/>
              <a:buChar char="•"/>
            </a:pPr>
            <a:r>
              <a:rPr lang="it-IT" sz="1100" dirty="0">
                <a:solidFill>
                  <a:srgbClr val="002060"/>
                </a:solidFill>
              </a:rPr>
              <a:t>Direttore Unità Operativa Complessa Ospedale di Vicenza</a:t>
            </a:r>
          </a:p>
          <a:p>
            <a:pPr marL="171450" indent="-171450">
              <a:buFont typeface="Arial" panose="020B0604020202020204" pitchFamily="34" charset="0"/>
              <a:buChar char="•"/>
            </a:pPr>
            <a:r>
              <a:rPr lang="it-IT" sz="1100" dirty="0">
                <a:solidFill>
                  <a:srgbClr val="002060"/>
                </a:solidFill>
              </a:rPr>
              <a:t>Presidente SICOB</a:t>
            </a:r>
          </a:p>
          <a:p>
            <a:pPr marL="171450" indent="-171450">
              <a:buFont typeface="Arial" panose="020B0604020202020204" pitchFamily="34" charset="0"/>
              <a:buChar char="•"/>
            </a:pPr>
            <a:r>
              <a:rPr lang="it-IT" sz="1100" dirty="0">
                <a:solidFill>
                  <a:srgbClr val="002060"/>
                </a:solidFill>
              </a:rPr>
              <a:t>Segretario/Tesoriere Collegio Italiano dei Chirurghi (CIC)</a:t>
            </a:r>
          </a:p>
          <a:p>
            <a:pPr marL="171450" indent="-171450">
              <a:buFont typeface="Arial" panose="020B0604020202020204" pitchFamily="34" charset="0"/>
              <a:buChar char="•"/>
            </a:pPr>
            <a:r>
              <a:rPr lang="de-DE" sz="1100" dirty="0" err="1">
                <a:solidFill>
                  <a:srgbClr val="002060"/>
                </a:solidFill>
                <a:ea typeface="MS PGothic"/>
                <a:cs typeface="MS PGothic" charset="0"/>
              </a:rPr>
              <a:t>Coordinatore</a:t>
            </a:r>
            <a:r>
              <a:rPr lang="de-DE" sz="1100" dirty="0">
                <a:solidFill>
                  <a:srgbClr val="002060"/>
                </a:solidFill>
                <a:ea typeface="MS PGothic"/>
                <a:cs typeface="MS PGothic" charset="0"/>
              </a:rPr>
              <a:t> Writing Task Force </a:t>
            </a:r>
            <a:r>
              <a:rPr lang="de-DE" sz="1100" dirty="0" err="1">
                <a:solidFill>
                  <a:srgbClr val="002060"/>
                </a:solidFill>
                <a:ea typeface="MS PGothic"/>
                <a:cs typeface="MS PGothic" charset="0"/>
              </a:rPr>
              <a:t>of</a:t>
            </a:r>
            <a:r>
              <a:rPr lang="de-DE" sz="1100" dirty="0">
                <a:solidFill>
                  <a:srgbClr val="002060"/>
                </a:solidFill>
                <a:ea typeface="MS PGothic"/>
                <a:cs typeface="MS PGothic" charset="0"/>
              </a:rPr>
              <a:t> </a:t>
            </a:r>
            <a:r>
              <a:rPr lang="de-DE" sz="1100" dirty="0" err="1">
                <a:solidFill>
                  <a:srgbClr val="002060"/>
                </a:solidFill>
                <a:ea typeface="MS PGothic"/>
                <a:cs typeface="MS PGothic" charset="0"/>
              </a:rPr>
              <a:t>the</a:t>
            </a:r>
            <a:r>
              <a:rPr lang="de-DE" sz="1100" dirty="0">
                <a:solidFill>
                  <a:srgbClr val="002060"/>
                </a:solidFill>
                <a:ea typeface="MS PGothic"/>
                <a:cs typeface="MS PGothic" charset="0"/>
              </a:rPr>
              <a:t> </a:t>
            </a:r>
            <a:r>
              <a:rPr lang="de-DE" sz="1100" i="0" dirty="0">
                <a:solidFill>
                  <a:srgbClr val="002060"/>
                </a:solidFill>
                <a:ea typeface="MS PGothic"/>
                <a:cs typeface="MS PGothic" charset="0"/>
              </a:rPr>
              <a:t>International </a:t>
            </a:r>
            <a:r>
              <a:rPr lang="de-DE" sz="1100" i="0" dirty="0" err="1">
                <a:solidFill>
                  <a:srgbClr val="002060"/>
                </a:solidFill>
                <a:ea typeface="MS PGothic"/>
                <a:cs typeface="MS PGothic" charset="0"/>
              </a:rPr>
              <a:t>Federation</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for</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Surgery</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of</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Obesity</a:t>
            </a:r>
            <a:r>
              <a:rPr lang="de-DE" sz="1100" i="0" dirty="0">
                <a:solidFill>
                  <a:srgbClr val="002060"/>
                </a:solidFill>
                <a:ea typeface="MS PGothic"/>
                <a:cs typeface="MS PGothic" charset="0"/>
              </a:rPr>
              <a:t> and </a:t>
            </a:r>
            <a:r>
              <a:rPr lang="de-DE" sz="1100" i="0" dirty="0" err="1">
                <a:solidFill>
                  <a:srgbClr val="002060"/>
                </a:solidFill>
                <a:ea typeface="MS PGothic"/>
                <a:cs typeface="MS PGothic" charset="0"/>
              </a:rPr>
              <a:t>Metabolic</a:t>
            </a:r>
            <a:r>
              <a:rPr lang="de-DE" sz="1100" i="0" dirty="0">
                <a:solidFill>
                  <a:srgbClr val="002060"/>
                </a:solidFill>
                <a:ea typeface="MS PGothic"/>
                <a:cs typeface="MS PGothic" charset="0"/>
              </a:rPr>
              <a:t> </a:t>
            </a:r>
            <a:r>
              <a:rPr lang="de-DE" sz="1100" i="0" dirty="0" err="1">
                <a:solidFill>
                  <a:srgbClr val="002060"/>
                </a:solidFill>
                <a:ea typeface="MS PGothic"/>
                <a:cs typeface="MS PGothic" charset="0"/>
              </a:rPr>
              <a:t>Disorders</a:t>
            </a:r>
            <a:r>
              <a:rPr lang="de-DE" sz="1100" i="0" dirty="0">
                <a:solidFill>
                  <a:srgbClr val="002060"/>
                </a:solidFill>
                <a:ea typeface="MS PGothic"/>
                <a:cs typeface="MS PGothic" charset="0"/>
              </a:rPr>
              <a:t> (IFSO)</a:t>
            </a:r>
            <a:br>
              <a:rPr lang="de-DE" sz="900" i="0" dirty="0">
                <a:solidFill>
                  <a:srgbClr val="002060"/>
                </a:solidFill>
                <a:ea typeface="MS PGothic" charset="0"/>
                <a:cs typeface="MS PGothic" charset="0"/>
              </a:rPr>
            </a:br>
            <a:endParaRPr lang="de-DE" sz="900" i="0" dirty="0">
              <a:solidFill>
                <a:srgbClr val="002060"/>
              </a:solidFill>
              <a:ea typeface="MS PGothic"/>
              <a:cs typeface="MS PGothic" charset="0"/>
            </a:endParaRPr>
          </a:p>
        </p:txBody>
      </p:sp>
      <p:pic>
        <p:nvPicPr>
          <p:cNvPr id="5" name="Immagine 4">
            <a:extLst>
              <a:ext uri="{FF2B5EF4-FFF2-40B4-BE49-F238E27FC236}">
                <a16:creationId xmlns:a16="http://schemas.microsoft.com/office/drawing/2014/main" id="{7D435876-D12C-03F6-76DA-6BEFE075BC7B}"/>
              </a:ext>
            </a:extLst>
          </p:cNvPr>
          <p:cNvPicPr>
            <a:picLocks noChangeAspect="1"/>
          </p:cNvPicPr>
          <p:nvPr/>
        </p:nvPicPr>
        <p:blipFill>
          <a:blip r:embed="rId2"/>
          <a:stretch>
            <a:fillRect/>
          </a:stretch>
        </p:blipFill>
        <p:spPr>
          <a:xfrm>
            <a:off x="10076007" y="4296796"/>
            <a:ext cx="1613647" cy="1397446"/>
          </a:xfrm>
          <a:prstGeom prst="rect">
            <a:avLst/>
          </a:prstGeom>
        </p:spPr>
      </p:pic>
      <p:pic>
        <p:nvPicPr>
          <p:cNvPr id="11" name="Immagine 10">
            <a:extLst>
              <a:ext uri="{FF2B5EF4-FFF2-40B4-BE49-F238E27FC236}">
                <a16:creationId xmlns:a16="http://schemas.microsoft.com/office/drawing/2014/main" id="{AFBC5F96-6C56-A770-F3BC-EE435472566B}"/>
              </a:ext>
            </a:extLst>
          </p:cNvPr>
          <p:cNvPicPr>
            <a:picLocks noChangeAspect="1"/>
          </p:cNvPicPr>
          <p:nvPr/>
        </p:nvPicPr>
        <p:blipFill>
          <a:blip r:embed="rId3"/>
          <a:stretch>
            <a:fillRect/>
          </a:stretch>
        </p:blipFill>
        <p:spPr>
          <a:xfrm>
            <a:off x="337298" y="4109828"/>
            <a:ext cx="1745502" cy="2103187"/>
          </a:xfrm>
          <a:prstGeom prst="rect">
            <a:avLst/>
          </a:prstGeom>
        </p:spPr>
      </p:pic>
      <p:pic>
        <p:nvPicPr>
          <p:cNvPr id="12" name="Immagine 11">
            <a:extLst>
              <a:ext uri="{FF2B5EF4-FFF2-40B4-BE49-F238E27FC236}">
                <a16:creationId xmlns:a16="http://schemas.microsoft.com/office/drawing/2014/main" id="{8E12B672-17E1-A464-45A9-BD37B2161FCD}"/>
              </a:ext>
            </a:extLst>
          </p:cNvPr>
          <p:cNvPicPr>
            <a:picLocks noChangeAspect="1"/>
          </p:cNvPicPr>
          <p:nvPr/>
        </p:nvPicPr>
        <p:blipFill>
          <a:blip r:embed="rId4"/>
          <a:stretch>
            <a:fillRect/>
          </a:stretch>
        </p:blipFill>
        <p:spPr>
          <a:xfrm>
            <a:off x="8388862" y="563078"/>
            <a:ext cx="3331580" cy="2982762"/>
          </a:xfrm>
          <a:prstGeom prst="rect">
            <a:avLst/>
          </a:prstGeom>
        </p:spPr>
      </p:pic>
      <p:cxnSp>
        <p:nvCxnSpPr>
          <p:cNvPr id="14" name="Connettore 2 13">
            <a:extLst>
              <a:ext uri="{FF2B5EF4-FFF2-40B4-BE49-F238E27FC236}">
                <a16:creationId xmlns:a16="http://schemas.microsoft.com/office/drawing/2014/main" id="{E996957C-2DB6-8008-8FF2-73458DC36171}"/>
              </a:ext>
            </a:extLst>
          </p:cNvPr>
          <p:cNvCxnSpPr>
            <a:cxnSpLocks/>
          </p:cNvCxnSpPr>
          <p:nvPr/>
        </p:nvCxnSpPr>
        <p:spPr>
          <a:xfrm flipH="1">
            <a:off x="10175240" y="1765759"/>
            <a:ext cx="497840"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ttore 2 16">
            <a:extLst>
              <a:ext uri="{FF2B5EF4-FFF2-40B4-BE49-F238E27FC236}">
                <a16:creationId xmlns:a16="http://schemas.microsoft.com/office/drawing/2014/main" id="{53436697-1251-1E6F-3698-287BAFB58EF3}"/>
              </a:ext>
            </a:extLst>
          </p:cNvPr>
          <p:cNvCxnSpPr>
            <a:cxnSpLocks/>
          </p:cNvCxnSpPr>
          <p:nvPr/>
        </p:nvCxnSpPr>
        <p:spPr>
          <a:xfrm flipH="1">
            <a:off x="10384990" y="2062538"/>
            <a:ext cx="497840"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8" name="Immagine 17">
            <a:extLst>
              <a:ext uri="{FF2B5EF4-FFF2-40B4-BE49-F238E27FC236}">
                <a16:creationId xmlns:a16="http://schemas.microsoft.com/office/drawing/2014/main" id="{2A35DBA3-E797-ED14-12FE-0822C05B55E9}"/>
              </a:ext>
            </a:extLst>
          </p:cNvPr>
          <p:cNvPicPr>
            <a:picLocks noChangeAspect="1"/>
          </p:cNvPicPr>
          <p:nvPr/>
        </p:nvPicPr>
        <p:blipFill>
          <a:blip r:embed="rId5"/>
          <a:stretch>
            <a:fillRect/>
          </a:stretch>
        </p:blipFill>
        <p:spPr>
          <a:xfrm>
            <a:off x="1518920" y="668877"/>
            <a:ext cx="2169421" cy="1393661"/>
          </a:xfrm>
          <a:prstGeom prst="rect">
            <a:avLst/>
          </a:prstGeom>
        </p:spPr>
      </p:pic>
      <p:sp>
        <p:nvSpPr>
          <p:cNvPr id="19" name="CasellaDiTesto 18">
            <a:extLst>
              <a:ext uri="{FF2B5EF4-FFF2-40B4-BE49-F238E27FC236}">
                <a16:creationId xmlns:a16="http://schemas.microsoft.com/office/drawing/2014/main" id="{5737D82B-A3B0-0F19-61EA-D0A744BD639D}"/>
              </a:ext>
            </a:extLst>
          </p:cNvPr>
          <p:cNvSpPr txBox="1"/>
          <p:nvPr/>
        </p:nvSpPr>
        <p:spPr>
          <a:xfrm>
            <a:off x="10353040" y="6336100"/>
            <a:ext cx="1499128" cy="430887"/>
          </a:xfrm>
          <a:prstGeom prst="rect">
            <a:avLst/>
          </a:prstGeom>
          <a:noFill/>
        </p:spPr>
        <p:txBody>
          <a:bodyPr wrap="none" rtlCol="0">
            <a:spAutoFit/>
          </a:bodyPr>
          <a:lstStyle/>
          <a:p>
            <a:r>
              <a:rPr lang="it-IT" sz="1100" dirty="0">
                <a:solidFill>
                  <a:srgbClr val="002060"/>
                </a:solidFill>
              </a:rPr>
              <a:t>Assemblea SICOB 2026</a:t>
            </a:r>
          </a:p>
          <a:p>
            <a:r>
              <a:rPr lang="it-IT" sz="1100" dirty="0">
                <a:solidFill>
                  <a:srgbClr val="002060"/>
                </a:solidFill>
              </a:rPr>
              <a:t>Maurizio De Luca</a:t>
            </a:r>
          </a:p>
        </p:txBody>
      </p:sp>
    </p:spTree>
    <p:extLst>
      <p:ext uri="{BB962C8B-B14F-4D97-AF65-F5344CB8AC3E}">
        <p14:creationId xmlns:p14="http://schemas.microsoft.com/office/powerpoint/2010/main" val="248209900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5802464" y="2525765"/>
            <a:ext cx="5393856" cy="3227514"/>
          </a:xfrm>
        </p:spPr>
        <p:txBody>
          <a:bodyPr>
            <a:normAutofit/>
          </a:bodyPr>
          <a:lstStyle/>
          <a:p>
            <a:r>
              <a:rPr lang="it-IT" sz="3200" dirty="0"/>
              <a:t>Grazie a tutti da parte nostra!</a:t>
            </a:r>
          </a:p>
        </p:txBody>
      </p:sp>
      <p:pic>
        <p:nvPicPr>
          <p:cNvPr id="2" name="Immagine 1">
            <a:extLst>
              <a:ext uri="{FF2B5EF4-FFF2-40B4-BE49-F238E27FC236}">
                <a16:creationId xmlns:a16="http://schemas.microsoft.com/office/drawing/2014/main" id="{E48AD5CE-EA54-A51C-ED88-3CC2F073D843}"/>
              </a:ext>
            </a:extLst>
          </p:cNvPr>
          <p:cNvPicPr>
            <a:picLocks noChangeAspect="1"/>
          </p:cNvPicPr>
          <p:nvPr/>
        </p:nvPicPr>
        <p:blipFill>
          <a:blip r:embed="rId2"/>
          <a:stretch>
            <a:fillRect/>
          </a:stretch>
        </p:blipFill>
        <p:spPr>
          <a:xfrm>
            <a:off x="5802464" y="1490801"/>
            <a:ext cx="5549364" cy="3134777"/>
          </a:xfrm>
          <a:prstGeom prst="rect">
            <a:avLst/>
          </a:prstGeom>
        </p:spPr>
      </p:pic>
    </p:spTree>
    <p:extLst>
      <p:ext uri="{BB962C8B-B14F-4D97-AF65-F5344CB8AC3E}">
        <p14:creationId xmlns:p14="http://schemas.microsoft.com/office/powerpoint/2010/main" val="1745545523"/>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sld>
</file>

<file path=ppt/theme/theme1.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2.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Presentazione classica per assemblea generale aziendale</Template>
  <TotalTime>1413</TotalTime>
  <Words>3281</Words>
  <Application>Microsoft Office PowerPoint</Application>
  <PresentationFormat>Widescreen</PresentationFormat>
  <Paragraphs>312</Paragraphs>
  <Slides>34</Slides>
  <Notes>28</Notes>
  <HiddenSlides>0</HiddenSlides>
  <MMClips>1</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34</vt:i4>
      </vt:variant>
    </vt:vector>
  </HeadingPairs>
  <TitlesOfParts>
    <vt:vector size="40" baseType="lpstr">
      <vt:lpstr>MS PGothic</vt:lpstr>
      <vt:lpstr>Aptos</vt:lpstr>
      <vt:lpstr>Arial</vt:lpstr>
      <vt:lpstr>Calibri</vt:lpstr>
      <vt:lpstr>Wingdings</vt:lpstr>
      <vt:lpstr>RetrospectVTI</vt:lpstr>
      <vt:lpstr>Assemblea SICOB 17.09.2026</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Chirurgia bariatrica o farmacoterapia incretinica? Analisi costo-utilità dalla prospettiva del SSN</vt:lpstr>
      <vt:lpstr>Perché una valutazione economica oggi</vt:lpstr>
      <vt:lpstr>Metodi</vt:lpstr>
      <vt:lpstr>In Italia i due trattamenti non li paga lo stesso soggetto</vt:lpstr>
      <vt:lpstr>Risultati di salute</vt:lpstr>
      <vt:lpstr>Risultati economici, letti per pagatore</vt:lpstr>
      <vt:lpstr>A quale prezzo cambierebbe la conclusione</vt:lpstr>
      <vt:lpstr>Robustezza</vt:lpstr>
      <vt:lpstr>Limiti dichiarati</vt:lpstr>
      <vt:lpstr>Conclusioni</vt:lpstr>
      <vt:lpstr>Che cosa significa per il Servizio Sanitario Nazionale</vt:lpstr>
      <vt:lpstr>Grazie</vt:lpstr>
      <vt:lpstr>Presentazione standard di PowerPoint</vt:lpstr>
      <vt:lpstr>Presentazione standard di PowerPoint</vt:lpstr>
      <vt:lpstr>Grazie a tutti da parte nostra!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29-30 aprile Primo Corso ACCADEMIA SICOB Direttori: M. De Luca - M.A. Zappa</dc:title>
  <dc:creator>Eliana Rispoli</dc:creator>
  <cp:lastModifiedBy>Daniele Filippi</cp:lastModifiedBy>
  <cp:revision>19</cp:revision>
  <dcterms:created xsi:type="dcterms:W3CDTF">2022-02-27T17:36:31Z</dcterms:created>
  <dcterms:modified xsi:type="dcterms:W3CDTF">2026-09-17T13:44:55Z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